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5/25/21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23CB-F26E-A14A-AF5B-4557605C6554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3CF7B-F902-4C4E-90ED-3022E32779BA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B4BD-BCF7-0947-A62F-6B2FDB5F7838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BD09-6179-BD40-B287-DCC7C371EBC0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45AA-36AB-6841-AA69-E868BB795523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BF69-E3F5-014C-8C8D-E6C2B1910704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519D4-5A05-F740-827D-BCFAC9B280EF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53D9A-64FB-6542-8E8B-AEDD481B315A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36B1-BE4C-8C48-A2D4-DC557231218A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1BC5-6831-0B4F-99F3-AA001A0BAC2A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D431-24CA-FB4D-947C-8F4DF9F424F2}" type="datetime2">
              <a:rPr lang="en-GB" smtClean="0"/>
              <a:t>Tuesday, 25 May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1904C-0287-C742-8E4B-ACBACC9BE83A}" type="datetime2">
              <a:rPr lang="en-GB" smtClean="0"/>
              <a:t>Tuesday, 25 May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#01 - RETURNING A SAMPLE FROM TITAN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#01 – RETURNING A SAMPLE FROM TITAN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FD78A1-34DC-FA4B-BDA9-870FA86D8A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465" y="983473"/>
            <a:ext cx="3732519" cy="48809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Titan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265966" cy="365125"/>
          </a:xfrm>
        </p:spPr>
        <p:txBody>
          <a:bodyPr/>
          <a:lstStyle/>
          <a:p>
            <a:r>
              <a:rPr lang="en-US" sz="1400" dirty="0"/>
              <a:t>Astronomy in the News - #01 - RETURNING A SAMPLE FROM TITAN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CFDAF-6C1E-BF49-96CF-D1E3952D4AD6}"/>
              </a:ext>
            </a:extLst>
          </p:cNvPr>
          <p:cNvSpPr txBox="1"/>
          <p:nvPr/>
        </p:nvSpPr>
        <p:spPr>
          <a:xfrm>
            <a:off x="6521825" y="5874846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 / JPL-Caltech / USGS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8BC758-DB79-1E4C-BE47-ECBBA30AE868}"/>
              </a:ext>
            </a:extLst>
          </p:cNvPr>
          <p:cNvSpPr/>
          <p:nvPr/>
        </p:nvSpPr>
        <p:spPr>
          <a:xfrm>
            <a:off x="3441993" y="537621"/>
            <a:ext cx="37099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Credit:NASA</a:t>
            </a:r>
            <a:r>
              <a:rPr lang="en-US" sz="1400" dirty="0">
                <a:solidFill>
                  <a:schemeClr val="bg1"/>
                </a:solidFill>
              </a:rPr>
              <a:t>/JPL-Caltech/Space Science Institute</a:t>
            </a:r>
          </a:p>
        </p:txBody>
      </p:sp>
      <p:pic>
        <p:nvPicPr>
          <p:cNvPr id="1026" name="Picture 2" descr="Illustration of Titan's internal structure with a liquid ocean between two subsurface-ice layers (from Tobie et al. 2005)  ">
            <a:extLst>
              <a:ext uri="{FF2B5EF4-FFF2-40B4-BE49-F238E27FC236}">
                <a16:creationId xmlns:a16="http://schemas.microsoft.com/office/drawing/2014/main" id="{D6C418CB-6F1D-A749-B94C-685548EA6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882" y="1855062"/>
            <a:ext cx="3201111" cy="375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FBEA69-B9F2-0346-9265-B4D5701511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175" y="783312"/>
            <a:ext cx="2640654" cy="26406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1658C6-4F84-6442-B39D-572EACCDACDC}"/>
              </a:ext>
            </a:extLst>
          </p:cNvPr>
          <p:cNvSpPr/>
          <p:nvPr/>
        </p:nvSpPr>
        <p:spPr>
          <a:xfrm>
            <a:off x="240883" y="5650450"/>
            <a:ext cx="20560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Credit:Tobie</a:t>
            </a:r>
            <a:r>
              <a:rPr lang="en-US" sz="1400" dirty="0">
                <a:solidFill>
                  <a:schemeClr val="bg1"/>
                </a:solidFill>
              </a:rPr>
              <a:t> et al. (2005)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Future Missions to Titan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4B1B591-2000-1A40-B9CE-F7A065A4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265966" cy="365125"/>
          </a:xfrm>
        </p:spPr>
        <p:txBody>
          <a:bodyPr/>
          <a:lstStyle/>
          <a:p>
            <a:r>
              <a:rPr lang="en-US" sz="1400" dirty="0"/>
              <a:t>Astronomy in the News - #01 - RETURNING A SAMPLE FROM TITAN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888DFB-40D4-3749-9BCE-C5084D0603EC}"/>
              </a:ext>
            </a:extLst>
          </p:cNvPr>
          <p:cNvSpPr txBox="1"/>
          <p:nvPr/>
        </p:nvSpPr>
        <p:spPr>
          <a:xfrm>
            <a:off x="628650" y="1429079"/>
            <a:ext cx="2852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Dragonfly</a:t>
            </a:r>
          </a:p>
        </p:txBody>
      </p:sp>
      <p:pic>
        <p:nvPicPr>
          <p:cNvPr id="2050" name="Picture 2" descr="NASA’s Dragonfly rotorcraft-lander ">
            <a:extLst>
              <a:ext uri="{FF2B5EF4-FFF2-40B4-BE49-F238E27FC236}">
                <a16:creationId xmlns:a16="http://schemas.microsoft.com/office/drawing/2014/main" id="{4F055AAF-EBFC-AC42-BAF0-2B289C2CF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491" y="1964792"/>
            <a:ext cx="4463143" cy="251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A7588F-75B2-E540-91AA-009741BB8299}"/>
              </a:ext>
            </a:extLst>
          </p:cNvPr>
          <p:cNvSpPr txBox="1"/>
          <p:nvPr/>
        </p:nvSpPr>
        <p:spPr>
          <a:xfrm>
            <a:off x="705491" y="4473171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 / JHU-APL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3D506-9E85-8641-8475-EB97F1A286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429" y="2899229"/>
            <a:ext cx="3527461" cy="298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Returning a sample from Titan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ABAAE73-DA8F-4B44-8E6C-B0CF90FD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265966" cy="365125"/>
          </a:xfrm>
        </p:spPr>
        <p:txBody>
          <a:bodyPr/>
          <a:lstStyle/>
          <a:p>
            <a:r>
              <a:rPr lang="en-US" sz="1400" dirty="0"/>
              <a:t>Astronomy in the News - #01 - RETURNING A SAMPLE FROM TITAN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4B398-2FA3-6441-8E16-8DB858F1F926}"/>
              </a:ext>
            </a:extLst>
          </p:cNvPr>
          <p:cNvSpPr txBox="1"/>
          <p:nvPr/>
        </p:nvSpPr>
        <p:spPr>
          <a:xfrm>
            <a:off x="865414" y="2340429"/>
            <a:ext cx="7413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 feasibility study for a project (probably 50 years from now) is currently underway. The project aims to fly a robot to Titan, go to the surface, obtain samples and then return these samples to Earth for further analysis.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Two questions emerge: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Where would the fuel come from? You cannot carry too much equipment, so it cannot be taken there</a:t>
            </a:r>
          </a:p>
          <a:p>
            <a:pPr marL="342900" indent="-34290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How do you produce oxygen to burn this fuel?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171</Words>
  <Application>Microsoft Macintosh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Titan</vt:lpstr>
      <vt:lpstr>Future Missions to Titan</vt:lpstr>
      <vt:lpstr>Returning a sample from Titan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12</cp:revision>
  <dcterms:created xsi:type="dcterms:W3CDTF">2021-05-21T21:54:42Z</dcterms:created>
  <dcterms:modified xsi:type="dcterms:W3CDTF">2021-05-25T19:23:09Z</dcterms:modified>
</cp:coreProperties>
</file>