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12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8066B-243E-BC49-86E9-F0EFC54EFC52}" type="datetimeFigureOut">
              <a:rPr lang="en-US" smtClean="0"/>
              <a:t>6/7/21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07F46-C7DE-534F-A179-BDF7C2983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4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F268-C12B-724F-9240-9AAA0BDA2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58825-B030-9C48-9D7A-9043384C3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8ECBD-72FE-5F4E-A47E-99B9EE60F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E0FF6-3CAE-5E4B-A503-2F7EF3D4FA40}" type="datetime2">
              <a:rPr lang="en-GB" smtClean="0"/>
              <a:t>Monday, 7 June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C9FE2-7093-ED4B-81E0-A0326F2F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#03 FUTURE MISSIONS TO VENUS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D0C84-3271-F24A-945F-38B03B732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5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6BC4-0EEB-864D-8CA8-B1695EC10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5D682-539A-4047-BC55-E67035145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7D01D-85C7-8E4F-AB54-98705659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531CE-F5FF-F043-9FDB-991958FCD64C}" type="datetime2">
              <a:rPr lang="en-GB" smtClean="0"/>
              <a:t>Monday, 7 June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73A7-A57E-EF47-8E6D-76E9EF1D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#03 FUTURE MISSIONS TO VENUS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B185A-2C42-2F41-BC9B-E36C98482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6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731E1-AF8F-A54A-B007-2AE847FB9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A4616-29A0-0843-A674-ACC9E5259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5D3DF-0889-D747-88FD-ECB404F66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83702-6BBB-7541-85DC-790FC1EAEFBB}" type="datetime2">
              <a:rPr lang="en-GB" smtClean="0"/>
              <a:t>Monday, 7 June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3E29A-911A-254E-AD17-D751F289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#03 FUTURE MISSIONS TO VENUS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00281-9EC0-AA40-97CA-49A86AC3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47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742F-727F-7E41-A5B5-66FCA19C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1DDB5-CDEC-F54F-80F8-AEAE4AE9E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C89E2-9599-1543-8759-34BFDD8EA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97046-0D51-C34D-9B0B-BF8713E6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D86B-5995-7440-9C42-6338FFAC4EA3}" type="datetime2">
              <a:rPr lang="en-GB" smtClean="0"/>
              <a:t>Monday, 7 June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446C2-C4AB-DD45-9D24-735647035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#03 FUTURE MISSIONS TO VENUS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E35E2-FF8F-3A4A-92EB-18046303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5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4F2DC-7E64-8044-B475-C32A0F31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A1D0D-4AA2-A54E-93E9-471D5634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387D2-FEC9-7C42-85CA-599E4949E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2EE56-0C94-8244-A373-2D2E28F3A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6DF7ED-08F7-6B47-8FD7-9BB9A68FB8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C59C80-6EDE-5740-9198-12799B41D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C968D-D0BF-3244-9DEC-29DA9BC3E1A6}" type="datetime2">
              <a:rPr lang="en-GB" smtClean="0"/>
              <a:t>Monday, 7 June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2A85C5-11B4-5047-B001-751E75DEF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#03 FUTURE MISSIONS TO VENUS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6D41C-9CC7-E244-933C-749EB4D5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18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8692-EF30-1E47-B959-EDE4B9AD3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8B2E2B-21D2-AB45-B599-8CD04253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CF03-2872-B441-9415-73FC3338716F}" type="datetime2">
              <a:rPr lang="en-GB" smtClean="0"/>
              <a:t>Monday, 7 June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8F43DF-0E22-F94D-B176-45CD806B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#03 FUTURE MISSIONS TO VENUS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A7270-F0E2-204A-A74A-6FE6722B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08BCB4-21D1-E74A-B051-C8EFB79A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1EA15-9EAC-EC40-8B95-05B628F27213}" type="datetime2">
              <a:rPr lang="en-GB" smtClean="0"/>
              <a:t>Monday, 7 June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52646-646E-4D41-B2F3-75D0AEF2E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#03 FUTURE MISSIONS TO VENUS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2B3F7-B761-2D42-94B3-B9E0AC9D7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1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F58F8-46D0-F446-B9BD-078D65842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CC110-3B8A-264C-89E3-9DE8BC9CC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AD943-32DD-254D-AAFE-41965DF49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B0D057-AFEA-6D4D-81D0-DA3DA9BB7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70FD-2E2C-4045-96A6-3079BC54C93E}" type="datetime2">
              <a:rPr lang="en-GB" smtClean="0"/>
              <a:t>Monday, 7 June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781FC-F701-F74A-B5A0-27AB17B7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#03 FUTURE MISSIONS TO VENUS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C0671-65C0-2541-9AB9-C0A686CF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3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D212A-29EA-E04F-90D2-5FBE3722E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5A4DE7-4305-4644-8110-9D403ACE45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4DA9F-454B-F341-8304-80E59C94E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C27A8-D229-3E4D-A055-778F5E85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4EA11-E610-F34A-AE3B-F639813C4E0C}" type="datetime2">
              <a:rPr lang="en-GB" smtClean="0"/>
              <a:t>Monday, 7 June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675609-BFF8-0949-AC2F-700006322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#03 FUTURE MISSIONS TO VENUS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362A83-3A3F-A341-B111-370D5656A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3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202B9-32A3-7743-BEF9-43503F57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07F90-A951-454E-B90E-6666EAB7C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42C40-28D5-0D40-8361-6F5A8555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F2B42-8849-1744-9DAC-3807F5135B31}" type="datetime2">
              <a:rPr lang="en-GB" smtClean="0"/>
              <a:t>Monday, 7 June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09689-871C-6348-9087-07EF7819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#03 FUTURE MISSIONS TO VENUS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ADF76-EDC0-0F4A-9BCB-3E24C5C6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0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FAA266-8BD0-7149-BCB8-014357012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A19A4-4122-6448-99EE-8F552508F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7E9BD-03E8-5848-8E2F-6659612EA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1147-E681-A543-B728-2B1B1D0D15C1}" type="datetime2">
              <a:rPr lang="en-GB" smtClean="0"/>
              <a:t>Monday, 7 June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BC478-40E3-EC44-ACE7-DBC4BEDC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Astronomy in the News - #03 FUTURE MISSIONS TO VENUS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DB395-77ED-5043-908D-50305C9A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6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5573E-1306-9C47-8236-BA798CCE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57D1D-ED3C-E542-9D07-BB0707E87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35A55-EE36-2240-AF43-74037033C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5A6E0-09A9-CB40-A125-7EBA33CDDD5C}" type="datetime2">
              <a:rPr lang="en-GB" smtClean="0"/>
              <a:t>Monday, 7 June 2021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93F6D-FE6D-E746-A07E-7A42A702D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/>
              <a:t>Astronomy in the News - #03 FUTURE MISSIONS TO VENUS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600E7-C134-0644-9492-3EDEB83A9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859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gif"/><Relationship Id="rId4" Type="http://schemas.openxmlformats.org/officeDocument/2006/relationships/image" Target="../media/image6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lky Way over the Pacific Ocean">
            <a:extLst>
              <a:ext uri="{FF2B5EF4-FFF2-40B4-BE49-F238E27FC236}">
                <a16:creationId xmlns:a16="http://schemas.microsoft.com/office/drawing/2014/main" id="{57B7196E-3610-1045-A37C-2B4F6438D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8194B1-6F49-014B-BD9C-F71F883CD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0073" y="620486"/>
            <a:ext cx="4008665" cy="4062547"/>
          </a:xfrm>
        </p:spPr>
        <p:txBody>
          <a:bodyPr anchor="b">
            <a:normAutofit/>
          </a:bodyPr>
          <a:lstStyle/>
          <a:p>
            <a:pPr algn="l"/>
            <a:r>
              <a:rPr lang="en-US" sz="3700" dirty="0">
                <a:solidFill>
                  <a:schemeClr val="bg1"/>
                </a:solidFill>
              </a:rPr>
              <a:t>ASTRONOMY IN THE NEWS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3A7A80-6B36-D548-8D12-BB89AF96A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6067" y="4737697"/>
            <a:ext cx="3585755" cy="113646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#03 – FUTURE MISSIONS TO VENUS</a:t>
            </a:r>
          </a:p>
        </p:txBody>
      </p:sp>
    </p:spTree>
    <p:extLst>
      <p:ext uri="{BB962C8B-B14F-4D97-AF65-F5344CB8AC3E}">
        <p14:creationId xmlns:p14="http://schemas.microsoft.com/office/powerpoint/2010/main" val="4065545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AC75B7-DD53-BD41-A13A-9C49B2C9EE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9397" y="3135086"/>
            <a:ext cx="3914603" cy="31316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Venus – Earth’s Twin?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3" y="6310311"/>
            <a:ext cx="4884966" cy="365125"/>
          </a:xfrm>
        </p:spPr>
        <p:txBody>
          <a:bodyPr/>
          <a:lstStyle/>
          <a:p>
            <a:r>
              <a:rPr lang="en-US" sz="1400" dirty="0"/>
              <a:t>Astronomy in the News - #03 FUTURE MISSIONS TO VENUS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C523D4-F18B-DD40-8C74-58BFB11FC01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463" y="1863159"/>
            <a:ext cx="5138749" cy="26652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CC2264-7C75-CC45-8624-B06077481792}"/>
              </a:ext>
            </a:extLst>
          </p:cNvPr>
          <p:cNvSpPr txBox="1"/>
          <p:nvPr/>
        </p:nvSpPr>
        <p:spPr>
          <a:xfrm>
            <a:off x="122463" y="5013422"/>
            <a:ext cx="3965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</a:t>
            </a:r>
            <a:r>
              <a:rPr lang="en-GB" sz="1400" dirty="0">
                <a:solidFill>
                  <a:schemeClr val="bg1"/>
                </a:solidFill>
              </a:rPr>
              <a:t>NASA/Goddard Space Centre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95ABA9-F433-2A4C-89AF-DCBC75B2BF3F}"/>
              </a:ext>
            </a:extLst>
          </p:cNvPr>
          <p:cNvSpPr txBox="1"/>
          <p:nvPr/>
        </p:nvSpPr>
        <p:spPr>
          <a:xfrm>
            <a:off x="7764235" y="2888031"/>
            <a:ext cx="3965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</a:t>
            </a:r>
            <a:r>
              <a:rPr lang="en-GB" sz="1400" dirty="0">
                <a:solidFill>
                  <a:schemeClr val="bg1"/>
                </a:solidFill>
              </a:rPr>
              <a:t>NASA/JPL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05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olor-coded topographic map">
            <a:extLst>
              <a:ext uri="{FF2B5EF4-FFF2-40B4-BE49-F238E27FC236}">
                <a16:creationId xmlns:a16="http://schemas.microsoft.com/office/drawing/2014/main" id="{ECCF7527-2A09-FA43-8728-E5FA159A9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7575" y="3800774"/>
            <a:ext cx="4631673" cy="305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VERITAS and DAVINCI+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4" y="6310311"/>
            <a:ext cx="4449536" cy="365125"/>
          </a:xfrm>
        </p:spPr>
        <p:txBody>
          <a:bodyPr/>
          <a:lstStyle/>
          <a:p>
            <a:r>
              <a:rPr lang="en-US" sz="1400" dirty="0"/>
              <a:t>Astronomy in the News - #03 FUTURE MISSIONS TO VENUS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3E35C3-8FB6-554E-AA08-C7650E84FFB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670" y="1560325"/>
            <a:ext cx="3133530" cy="20101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8773DF-35F7-FD45-9EF5-4C4146F3AA29}"/>
              </a:ext>
            </a:extLst>
          </p:cNvPr>
          <p:cNvSpPr txBox="1"/>
          <p:nvPr/>
        </p:nvSpPr>
        <p:spPr>
          <a:xfrm>
            <a:off x="476512" y="3570514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NASA/JPL Caltech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A8C7B1-5D9F-F742-A151-73670CCFB9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474500" y="1225600"/>
            <a:ext cx="1495163" cy="23449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85B9602-7186-6245-8B58-53138C47F642}"/>
              </a:ext>
            </a:extLst>
          </p:cNvPr>
          <p:cNvSpPr txBox="1"/>
          <p:nvPr/>
        </p:nvSpPr>
        <p:spPr>
          <a:xfrm>
            <a:off x="7423142" y="3538834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NASA/GSFC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6FA6837-9C08-2347-A8BB-9CBA3646B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3677" y="1636515"/>
            <a:ext cx="3160987" cy="224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F21EE27-F6F6-D14C-B171-2FD7DA631F9F}"/>
              </a:ext>
            </a:extLst>
          </p:cNvPr>
          <p:cNvSpPr txBox="1"/>
          <p:nvPr/>
        </p:nvSpPr>
        <p:spPr>
          <a:xfrm>
            <a:off x="3935036" y="1636515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NASA/GSFC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FD422D-1C81-6D4B-8EB4-323C57C55858}"/>
              </a:ext>
            </a:extLst>
          </p:cNvPr>
          <p:cNvSpPr txBox="1"/>
          <p:nvPr/>
        </p:nvSpPr>
        <p:spPr>
          <a:xfrm>
            <a:off x="6955056" y="6310311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Credit: Singh (2018)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DC66BA-39CF-ED40-8B93-F2DF7288FF1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464" y="4084545"/>
            <a:ext cx="3178549" cy="18039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2E3D825-0740-7948-972E-4EA14E9DD173}"/>
              </a:ext>
            </a:extLst>
          </p:cNvPr>
          <p:cNvSpPr txBox="1"/>
          <p:nvPr/>
        </p:nvSpPr>
        <p:spPr>
          <a:xfrm>
            <a:off x="122464" y="5888480"/>
            <a:ext cx="269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Head et al. (1992)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6651AB-33C8-2548-8CF6-156E2BA9AC0C}"/>
              </a:ext>
            </a:extLst>
          </p:cNvPr>
          <p:cNvSpPr txBox="1"/>
          <p:nvPr/>
        </p:nvSpPr>
        <p:spPr>
          <a:xfrm>
            <a:off x="4550098" y="4037089"/>
            <a:ext cx="3965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</a:t>
            </a:r>
            <a:r>
              <a:rPr lang="en-GB" sz="1400" dirty="0">
                <a:solidFill>
                  <a:schemeClr val="bg1"/>
                </a:solidFill>
              </a:rPr>
              <a:t>NASA/Ames/U.S. Geological Survey/MIT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59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343C-E415-FF48-A2F4-05DF726C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Balancing Venus’ Chemical Reactions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85F9E-2273-A140-A730-AE2CAA75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464" y="6310311"/>
            <a:ext cx="4449536" cy="365125"/>
          </a:xfrm>
        </p:spPr>
        <p:txBody>
          <a:bodyPr/>
          <a:lstStyle/>
          <a:p>
            <a:r>
              <a:rPr lang="en-US" sz="1400" dirty="0"/>
              <a:t>Astronomy in the News - #03 FUTURE MISSIONS TO VENUS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90763D-2F2B-6545-A81C-AEECB37A2428}"/>
              </a:ext>
            </a:extLst>
          </p:cNvPr>
          <p:cNvSpPr txBox="1"/>
          <p:nvPr/>
        </p:nvSpPr>
        <p:spPr>
          <a:xfrm>
            <a:off x="1643742" y="2459504"/>
            <a:ext cx="64661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chemeClr val="bg1"/>
                </a:solidFill>
              </a:rPr>
              <a:t>   </a:t>
            </a:r>
            <a:r>
              <a:rPr lang="en-US" sz="2400" dirty="0">
                <a:solidFill>
                  <a:schemeClr val="bg1"/>
                </a:solidFill>
              </a:rPr>
              <a:t>S</a:t>
            </a:r>
            <a:r>
              <a:rPr lang="en-US" sz="2400" baseline="-25000" dirty="0">
                <a:solidFill>
                  <a:schemeClr val="bg1"/>
                </a:solidFill>
              </a:rPr>
              <a:t>2</a:t>
            </a:r>
            <a:r>
              <a:rPr lang="en-US" sz="2400" dirty="0">
                <a:solidFill>
                  <a:schemeClr val="bg1"/>
                </a:solidFill>
              </a:rPr>
              <a:t> + </a:t>
            </a:r>
            <a:r>
              <a:rPr lang="en-US" sz="2400" u="sng" dirty="0">
                <a:solidFill>
                  <a:schemeClr val="bg1"/>
                </a:solidFill>
              </a:rPr>
              <a:t>   </a:t>
            </a:r>
            <a:r>
              <a:rPr lang="en-US" sz="2400" dirty="0">
                <a:solidFill>
                  <a:schemeClr val="bg1"/>
                </a:solidFill>
              </a:rPr>
              <a:t>CO</a:t>
            </a:r>
            <a:r>
              <a:rPr lang="en-US" sz="2400" baseline="-25000" dirty="0">
                <a:solidFill>
                  <a:schemeClr val="bg1"/>
                </a:solidFill>
              </a:rPr>
              <a:t>2</a:t>
            </a:r>
            <a:r>
              <a:rPr lang="en-US" sz="2400" dirty="0">
                <a:solidFill>
                  <a:schemeClr val="bg1"/>
                </a:solidFill>
              </a:rPr>
              <a:t> 			</a:t>
            </a:r>
            <a:r>
              <a:rPr lang="en-US" sz="2400" u="sng" dirty="0">
                <a:solidFill>
                  <a:schemeClr val="bg1"/>
                </a:solidFill>
              </a:rPr>
              <a:t>   </a:t>
            </a:r>
            <a:r>
              <a:rPr lang="en-US" sz="2400" dirty="0">
                <a:solidFill>
                  <a:schemeClr val="bg1"/>
                </a:solidFill>
              </a:rPr>
              <a:t>SO</a:t>
            </a:r>
            <a:r>
              <a:rPr lang="en-US" sz="2400" baseline="-25000" dirty="0">
                <a:solidFill>
                  <a:schemeClr val="bg1"/>
                </a:solidFill>
              </a:rPr>
              <a:t>2</a:t>
            </a:r>
            <a:r>
              <a:rPr lang="en-US" sz="2400" dirty="0">
                <a:solidFill>
                  <a:schemeClr val="bg1"/>
                </a:solidFill>
              </a:rPr>
              <a:t> + </a:t>
            </a:r>
            <a:r>
              <a:rPr lang="en-US" sz="2400" u="sng" dirty="0">
                <a:solidFill>
                  <a:schemeClr val="bg1"/>
                </a:solidFill>
              </a:rPr>
              <a:t>   </a:t>
            </a:r>
            <a:r>
              <a:rPr lang="en-US" sz="2400" dirty="0">
                <a:solidFill>
                  <a:schemeClr val="bg1"/>
                </a:solidFill>
              </a:rPr>
              <a:t>CO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u="sng" dirty="0">
                <a:solidFill>
                  <a:schemeClr val="bg1"/>
                </a:solidFill>
              </a:rPr>
              <a:t>   </a:t>
            </a:r>
            <a:r>
              <a:rPr lang="en-US" sz="2400" dirty="0">
                <a:solidFill>
                  <a:schemeClr val="bg1"/>
                </a:solidFill>
              </a:rPr>
              <a:t>SO</a:t>
            </a:r>
            <a:r>
              <a:rPr lang="en-US" sz="2400" baseline="-25000" dirty="0">
                <a:solidFill>
                  <a:schemeClr val="bg1"/>
                </a:solidFill>
              </a:rPr>
              <a:t>2</a:t>
            </a:r>
            <a:r>
              <a:rPr lang="en-US" sz="2400" dirty="0">
                <a:solidFill>
                  <a:schemeClr val="bg1"/>
                </a:solidFill>
              </a:rPr>
              <a:t> + </a:t>
            </a:r>
            <a:r>
              <a:rPr lang="en-US" sz="2400" u="sng" dirty="0">
                <a:solidFill>
                  <a:schemeClr val="bg1"/>
                </a:solidFill>
              </a:rPr>
              <a:t>   </a:t>
            </a:r>
            <a:r>
              <a:rPr lang="en-US" sz="2400" dirty="0">
                <a:solidFill>
                  <a:schemeClr val="bg1"/>
                </a:solidFill>
              </a:rPr>
              <a:t>CO</a:t>
            </a:r>
            <a:r>
              <a:rPr lang="en-US" sz="2400" baseline="-25000" dirty="0">
                <a:solidFill>
                  <a:schemeClr val="bg1"/>
                </a:solidFill>
              </a:rPr>
              <a:t>2</a:t>
            </a:r>
            <a:r>
              <a:rPr lang="en-US" sz="2400" dirty="0">
                <a:solidFill>
                  <a:schemeClr val="bg1"/>
                </a:solidFill>
              </a:rPr>
              <a:t>			</a:t>
            </a:r>
            <a:r>
              <a:rPr lang="en-US" sz="2400" u="sng" dirty="0">
                <a:solidFill>
                  <a:schemeClr val="bg1"/>
                </a:solidFill>
              </a:rPr>
              <a:t>   </a:t>
            </a:r>
            <a:r>
              <a:rPr lang="en-US" sz="2400" dirty="0">
                <a:solidFill>
                  <a:schemeClr val="bg1"/>
                </a:solidFill>
              </a:rPr>
              <a:t>SO</a:t>
            </a:r>
            <a:r>
              <a:rPr lang="en-US" sz="2400" baseline="-25000" dirty="0">
                <a:solidFill>
                  <a:schemeClr val="bg1"/>
                </a:solidFill>
              </a:rPr>
              <a:t>3</a:t>
            </a:r>
            <a:r>
              <a:rPr lang="en-US" sz="2400" dirty="0">
                <a:solidFill>
                  <a:schemeClr val="bg1"/>
                </a:solidFill>
              </a:rPr>
              <a:t> + </a:t>
            </a:r>
            <a:r>
              <a:rPr lang="en-US" sz="2400" u="sng" dirty="0">
                <a:solidFill>
                  <a:schemeClr val="bg1"/>
                </a:solidFill>
              </a:rPr>
              <a:t>   </a:t>
            </a:r>
            <a:r>
              <a:rPr lang="en-US" sz="2400" dirty="0">
                <a:solidFill>
                  <a:schemeClr val="bg1"/>
                </a:solidFill>
              </a:rPr>
              <a:t>CO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u="sng" dirty="0">
                <a:solidFill>
                  <a:schemeClr val="bg1"/>
                </a:solidFill>
              </a:rPr>
              <a:t>   </a:t>
            </a:r>
            <a:r>
              <a:rPr lang="en-US" sz="2400" dirty="0">
                <a:solidFill>
                  <a:schemeClr val="bg1"/>
                </a:solidFill>
              </a:rPr>
              <a:t>S</a:t>
            </a:r>
            <a:r>
              <a:rPr lang="en-US" sz="2400" baseline="-25000" dirty="0">
                <a:solidFill>
                  <a:schemeClr val="bg1"/>
                </a:solidFill>
              </a:rPr>
              <a:t>2</a:t>
            </a:r>
            <a:r>
              <a:rPr lang="en-US" sz="2400" dirty="0">
                <a:solidFill>
                  <a:schemeClr val="bg1"/>
                </a:solidFill>
              </a:rPr>
              <a:t> + </a:t>
            </a:r>
            <a:r>
              <a:rPr lang="en-US" sz="2400" u="sng" dirty="0">
                <a:solidFill>
                  <a:schemeClr val="bg1"/>
                </a:solidFill>
              </a:rPr>
              <a:t>   </a:t>
            </a:r>
            <a:r>
              <a:rPr lang="en-US" sz="2400" dirty="0">
                <a:solidFill>
                  <a:schemeClr val="bg1"/>
                </a:solidFill>
              </a:rPr>
              <a:t>CO</a:t>
            </a:r>
            <a:r>
              <a:rPr lang="en-US" sz="2400" baseline="-25000" dirty="0">
                <a:solidFill>
                  <a:schemeClr val="bg1"/>
                </a:solidFill>
              </a:rPr>
              <a:t>2</a:t>
            </a:r>
            <a:r>
              <a:rPr lang="en-US" sz="2400" dirty="0">
                <a:solidFill>
                  <a:schemeClr val="bg1"/>
                </a:solidFill>
              </a:rPr>
              <a:t>			</a:t>
            </a:r>
            <a:r>
              <a:rPr lang="en-US" sz="2400" u="sng" dirty="0">
                <a:solidFill>
                  <a:schemeClr val="bg1"/>
                </a:solidFill>
              </a:rPr>
              <a:t>   </a:t>
            </a:r>
            <a:r>
              <a:rPr lang="en-US" sz="2400" dirty="0">
                <a:solidFill>
                  <a:schemeClr val="bg1"/>
                </a:solidFill>
              </a:rPr>
              <a:t>COS + </a:t>
            </a:r>
            <a:r>
              <a:rPr lang="en-US" sz="2400" u="sng" dirty="0">
                <a:solidFill>
                  <a:schemeClr val="bg1"/>
                </a:solidFill>
              </a:rPr>
              <a:t>   </a:t>
            </a:r>
            <a:r>
              <a:rPr lang="en-US" sz="2400" dirty="0">
                <a:solidFill>
                  <a:schemeClr val="bg1"/>
                </a:solidFill>
              </a:rPr>
              <a:t>SO</a:t>
            </a:r>
            <a:r>
              <a:rPr lang="en-US" sz="2400" baseline="-25000" dirty="0">
                <a:solidFill>
                  <a:schemeClr val="bg1"/>
                </a:solidFill>
              </a:rPr>
              <a:t>2</a:t>
            </a:r>
            <a:r>
              <a:rPr lang="en-US" sz="2400" dirty="0">
                <a:solidFill>
                  <a:schemeClr val="bg1"/>
                </a:solidFill>
              </a:rPr>
              <a:t> + </a:t>
            </a:r>
            <a:r>
              <a:rPr lang="en-US" sz="2400" u="sng" dirty="0">
                <a:solidFill>
                  <a:schemeClr val="bg1"/>
                </a:solidFill>
              </a:rPr>
              <a:t>   </a:t>
            </a:r>
            <a:r>
              <a:rPr lang="en-US" sz="2400" dirty="0">
                <a:solidFill>
                  <a:schemeClr val="bg1"/>
                </a:solidFill>
              </a:rPr>
              <a:t>CO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0189580-D5D7-7C4C-AA13-BC1FCB4B4DBD}"/>
              </a:ext>
            </a:extLst>
          </p:cNvPr>
          <p:cNvCxnSpPr/>
          <p:nvPr/>
        </p:nvCxnSpPr>
        <p:spPr>
          <a:xfrm>
            <a:off x="3766457" y="2732314"/>
            <a:ext cx="1186542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83CC6D1-419B-6C47-ABB6-04F4791AFE13}"/>
              </a:ext>
            </a:extLst>
          </p:cNvPr>
          <p:cNvCxnSpPr/>
          <p:nvPr/>
        </p:nvCxnSpPr>
        <p:spPr>
          <a:xfrm>
            <a:off x="3766457" y="3429000"/>
            <a:ext cx="1186542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219F45D-519C-574F-A422-92FE14FFE78A}"/>
              </a:ext>
            </a:extLst>
          </p:cNvPr>
          <p:cNvCxnSpPr/>
          <p:nvPr/>
        </p:nvCxnSpPr>
        <p:spPr>
          <a:xfrm>
            <a:off x="3766457" y="4125686"/>
            <a:ext cx="1186542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0325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796</TotalTime>
  <Words>150</Words>
  <Application>Microsoft Macintosh PowerPoint</Application>
  <PresentationFormat>On-screen Show (4:3)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ASTRONOMY IN THE NEWS</vt:lpstr>
      <vt:lpstr>Venus – Earth’s Twin?</vt:lpstr>
      <vt:lpstr>VERITAS and DAVINCI+</vt:lpstr>
      <vt:lpstr>Balancing Venus’ Chemical Reactions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Astronomy in the News</dc:title>
  <dc:creator>Eden, David</dc:creator>
  <cp:lastModifiedBy>Eden, David</cp:lastModifiedBy>
  <cp:revision>14</cp:revision>
  <dcterms:created xsi:type="dcterms:W3CDTF">2021-05-21T21:54:42Z</dcterms:created>
  <dcterms:modified xsi:type="dcterms:W3CDTF">2021-06-07T21:20:13Z</dcterms:modified>
</cp:coreProperties>
</file>