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6/22/21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E127D-6CA7-DE47-9BA9-CA57C9819CB1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150F-4698-0A4C-8029-77AA5DADF465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706-0FAC-B14C-B720-E965F5CB5EB1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43ACE-A265-2F4A-AFEB-71C39B8ED590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815D-BDF7-BC4F-B4BE-A841F7B69FEE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C2630-630C-C647-B6A3-809FAF166DC8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9F75-2CCC-5347-875D-ADEC88FB907E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EBA27-4048-684E-902F-7D25CDCAFF1C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80035-2CDF-444F-ADEE-C6385ADB702C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CAE6-1F0B-1D47-85C9-1AB7F506B7F8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F195-5516-0D46-80FC-BDE20FF29E77}" type="datetime2">
              <a:rPr lang="en-GB" smtClean="0"/>
              <a:t>Tuesday, 22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C60E5-972B-6D41-8CD3-F007AA38CFF5}" type="datetime2">
              <a:rPr lang="en-GB" smtClean="0"/>
              <a:t>Tuesday, 22 June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#05 DIMMING OF BETELGEUSE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#05 – DIMMING OF BETELGEUSE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Red </a:t>
            </a:r>
            <a:r>
              <a:rPr lang="en-US" sz="6000" dirty="0" err="1">
                <a:solidFill>
                  <a:schemeClr val="bg1"/>
                </a:solidFill>
              </a:rPr>
              <a:t>Supergiants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656366" cy="365125"/>
          </a:xfrm>
        </p:spPr>
        <p:txBody>
          <a:bodyPr/>
          <a:lstStyle/>
          <a:p>
            <a:r>
              <a:rPr lang="en-US" sz="1400" dirty="0"/>
              <a:t>Astronomy in the News - #05 DIMMING OF BETELGEUSE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677F78-8E8E-BF46-B1C4-AAC5B41AC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936" y="1568450"/>
            <a:ext cx="4745463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94996ED-8667-4B45-9D6A-2E05B2AD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0314" y="1357084"/>
            <a:ext cx="3182257" cy="327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6D7376-5CE7-C347-B2EC-3AE95BAEFBBA}"/>
              </a:ext>
            </a:extLst>
          </p:cNvPr>
          <p:cNvSpPr txBox="1"/>
          <p:nvPr/>
        </p:nvSpPr>
        <p:spPr>
          <a:xfrm>
            <a:off x="122464" y="1398362"/>
            <a:ext cx="132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52717-CAEB-C248-BC16-A25C6F7CEC53}"/>
              </a:ext>
            </a:extLst>
          </p:cNvPr>
          <p:cNvSpPr txBox="1"/>
          <p:nvPr/>
        </p:nvSpPr>
        <p:spPr>
          <a:xfrm>
            <a:off x="7056664" y="1049307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R. Hollow /CSIRO</a:t>
            </a:r>
          </a:p>
        </p:txBody>
      </p:sp>
      <p:pic>
        <p:nvPicPr>
          <p:cNvPr id="1030" name="Picture 6" descr="Figure 22-13">
            <a:extLst>
              <a:ext uri="{FF2B5EF4-FFF2-40B4-BE49-F238E27FC236}">
                <a16:creationId xmlns:a16="http://schemas.microsoft.com/office/drawing/2014/main" id="{0B2AB8DD-B2D8-A04B-AF4E-4339FA313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8408" y="4142435"/>
            <a:ext cx="3289506" cy="21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7A9EBA-4C58-8742-A217-E15ACE3D3FA4}"/>
              </a:ext>
            </a:extLst>
          </p:cNvPr>
          <p:cNvSpPr txBox="1"/>
          <p:nvPr/>
        </p:nvSpPr>
        <p:spPr>
          <a:xfrm>
            <a:off x="5093606" y="6084391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University of Alberta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663093-24DD-C04A-943E-AB8BC54EDB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7" y="1359175"/>
            <a:ext cx="3492866" cy="2885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D801D-5180-194C-A12B-9896D30695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3" y="1536800"/>
            <a:ext cx="5214623" cy="2119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Dimming of Betelgeuse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004707" cy="365125"/>
          </a:xfrm>
        </p:spPr>
        <p:txBody>
          <a:bodyPr/>
          <a:lstStyle/>
          <a:p>
            <a:r>
              <a:rPr lang="en-US" sz="1400" dirty="0"/>
              <a:t>Astronomy in the News - #05 DIMMING OF BETELGEUSE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75F81-CB63-C145-BB26-8E6F5510FD1A}"/>
              </a:ext>
            </a:extLst>
          </p:cNvPr>
          <p:cNvSpPr txBox="1"/>
          <p:nvPr/>
        </p:nvSpPr>
        <p:spPr>
          <a:xfrm>
            <a:off x="3072492" y="3707602"/>
            <a:ext cx="2579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Montarges</a:t>
            </a:r>
            <a:r>
              <a:rPr lang="en-US" sz="1400" dirty="0">
                <a:solidFill>
                  <a:schemeClr val="bg1"/>
                </a:solidFill>
              </a:rPr>
              <a:t> et al. (2021)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C56CF1-7729-EE46-AB5C-2D41CBC2AF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3" y="4056031"/>
            <a:ext cx="5708260" cy="2119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14089E-065F-5B4B-91BE-D5B0442D5F1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8026" y="4387464"/>
            <a:ext cx="2534557" cy="23927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C1E655-89D5-504A-B6EB-5A8C5AFC72BD}"/>
              </a:ext>
            </a:extLst>
          </p:cNvPr>
          <p:cNvSpPr txBox="1"/>
          <p:nvPr/>
        </p:nvSpPr>
        <p:spPr>
          <a:xfrm>
            <a:off x="4716236" y="6501942"/>
            <a:ext cx="2579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Lim et al. (1998)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Periodicity of Betelgeuse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786993" cy="365125"/>
          </a:xfrm>
        </p:spPr>
        <p:txBody>
          <a:bodyPr/>
          <a:lstStyle/>
          <a:p>
            <a:r>
              <a:rPr lang="en-US" sz="1400" dirty="0"/>
              <a:t>Astronomy in the News - #05 DIMMING OF BETELGEUSE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44826B-393A-6F48-8CC8-A120A69754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801" y="2275438"/>
            <a:ext cx="8570397" cy="31829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ED3DD5-DE57-C543-B6EC-F9B0FE3885C4}"/>
              </a:ext>
            </a:extLst>
          </p:cNvPr>
          <p:cNvSpPr txBox="1"/>
          <p:nvPr/>
        </p:nvSpPr>
        <p:spPr>
          <a:xfrm>
            <a:off x="460973" y="5122556"/>
            <a:ext cx="2579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Credit: </a:t>
            </a:r>
            <a:r>
              <a:rPr lang="en-US" sz="1400" dirty="0" err="1"/>
              <a:t>Montarges</a:t>
            </a:r>
            <a:r>
              <a:rPr lang="en-US" sz="1400" dirty="0"/>
              <a:t> et al. (2021)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C691FF-6C3E-2B41-AF3E-3E7806579181}"/>
              </a:ext>
            </a:extLst>
          </p:cNvPr>
          <p:cNvCxnSpPr/>
          <p:nvPr/>
        </p:nvCxnSpPr>
        <p:spPr>
          <a:xfrm>
            <a:off x="4288971" y="2449286"/>
            <a:ext cx="0" cy="2318657"/>
          </a:xfrm>
          <a:prstGeom prst="line">
            <a:avLst/>
          </a:prstGeom>
          <a:ln w="19050">
            <a:solidFill>
              <a:srgbClr val="14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A35DB6-4E4F-564F-8E4E-A89040835DC3}"/>
              </a:ext>
            </a:extLst>
          </p:cNvPr>
          <p:cNvCxnSpPr/>
          <p:nvPr/>
        </p:nvCxnSpPr>
        <p:spPr>
          <a:xfrm>
            <a:off x="3331028" y="2449285"/>
            <a:ext cx="0" cy="2318657"/>
          </a:xfrm>
          <a:prstGeom prst="line">
            <a:avLst/>
          </a:prstGeom>
          <a:ln w="19050">
            <a:solidFill>
              <a:srgbClr val="14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3635DA-A26F-7B4F-8C9C-D1953FA792B3}"/>
              </a:ext>
            </a:extLst>
          </p:cNvPr>
          <p:cNvSpPr txBox="1"/>
          <p:nvPr/>
        </p:nvSpPr>
        <p:spPr>
          <a:xfrm>
            <a:off x="2866716" y="2023333"/>
            <a:ext cx="96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3/12/2016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5AE428-9802-1547-8F7A-A949A60003A5}"/>
              </a:ext>
            </a:extLst>
          </p:cNvPr>
          <p:cNvSpPr txBox="1"/>
          <p:nvPr/>
        </p:nvSpPr>
        <p:spPr>
          <a:xfrm>
            <a:off x="3831772" y="2023333"/>
            <a:ext cx="96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2/11/2017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E3320-3BB5-C243-8848-79DDB2532941}"/>
              </a:ext>
            </a:extLst>
          </p:cNvPr>
          <p:cNvSpPr txBox="1"/>
          <p:nvPr/>
        </p:nvSpPr>
        <p:spPr>
          <a:xfrm>
            <a:off x="5054745" y="2023333"/>
            <a:ext cx="96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1/1/2019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1AE240-11D5-AA49-8687-DABB59E3C77C}"/>
              </a:ext>
            </a:extLst>
          </p:cNvPr>
          <p:cNvSpPr txBox="1"/>
          <p:nvPr/>
        </p:nvSpPr>
        <p:spPr>
          <a:xfrm>
            <a:off x="6303262" y="2023333"/>
            <a:ext cx="96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28/1/2020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12A733-3D69-1C49-BFF5-70FFDAB16180}"/>
              </a:ext>
            </a:extLst>
          </p:cNvPr>
          <p:cNvSpPr txBox="1"/>
          <p:nvPr/>
        </p:nvSpPr>
        <p:spPr>
          <a:xfrm>
            <a:off x="2866715" y="5545804"/>
            <a:ext cx="5883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does this compare to the 20 year period of 424±4 days?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</TotalTime>
  <Words>107</Words>
  <Application>Microsoft Macintosh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Red Supergiants</vt:lpstr>
      <vt:lpstr>Dimming of Betelgeuse</vt:lpstr>
      <vt:lpstr>Periodicity of Betelgeuse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19</cp:revision>
  <dcterms:created xsi:type="dcterms:W3CDTF">2021-05-21T21:54:42Z</dcterms:created>
  <dcterms:modified xsi:type="dcterms:W3CDTF">2021-06-22T12:17:41Z</dcterms:modified>
</cp:coreProperties>
</file>