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8/24/21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8FE6F-38D8-B941-8D49-FB590E33C6E4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782-26F7-D648-8520-249C7FFE4DBE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D280-6DD5-6E4B-AD23-EE5CACEBF785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9812-1931-C94B-88A1-D8AE5A8FE010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55E4-7592-4C47-A928-3BF1133D6DE5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BB04-109A-1F48-A5AC-7FD22A8F70E5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46F1-DC31-7F42-8ABF-DFD8C851D84F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81683-F51C-C84C-9557-0B3CF7930697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0D1D-674B-AE48-AB39-60B9B86F654F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AF33-C536-794D-95B2-31F8A9B47026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2087B-163F-AE4F-8DB5-A43C6DA5FE25}" type="datetime2">
              <a:rPr lang="en-GB" smtClean="0"/>
              <a:t>Tuesday, 24 August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7F9A2-AA2E-FD45-B006-F15255628E76}" type="datetime2">
              <a:rPr lang="en-GB" smtClean="0"/>
              <a:t>Tuesday, 24 August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#10 HIGH-RESOLUTION IMAGES OF GALAXIES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#10 – HIGH-RESOLUTION GALAXY IMAGES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High-resolution Galaxy Images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407479" cy="365125"/>
          </a:xfrm>
        </p:spPr>
        <p:txBody>
          <a:bodyPr/>
          <a:lstStyle/>
          <a:p>
            <a:r>
              <a:rPr lang="en-US" sz="1400" dirty="0"/>
              <a:t>Astronomy in the News - #10 HIGH-RESOLUTION IMAGES OF GALAXIES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E810CF-EF74-D541-AB52-C98AB86B22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514" y="1721710"/>
            <a:ext cx="5568618" cy="417646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35F1729-3CDE-0848-80B1-96CB49696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62" y="2877123"/>
            <a:ext cx="3808406" cy="269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26E890-BB5F-A24B-8586-B78497413ACF}"/>
              </a:ext>
            </a:extLst>
          </p:cNvPr>
          <p:cNvSpPr txBox="1"/>
          <p:nvPr/>
        </p:nvSpPr>
        <p:spPr>
          <a:xfrm>
            <a:off x="191859" y="2614854"/>
            <a:ext cx="2586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LOFAR/ASTRON</a:t>
            </a:r>
          </a:p>
        </p:txBody>
      </p:sp>
      <p:pic>
        <p:nvPicPr>
          <p:cNvPr id="1032" name="Picture 8" descr="LOFAR - ASTRON">
            <a:extLst>
              <a:ext uri="{FF2B5EF4-FFF2-40B4-BE49-F238E27FC236}">
                <a16:creationId xmlns:a16="http://schemas.microsoft.com/office/drawing/2014/main" id="{0236C36A-663B-1546-8CC8-A4F002B92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859" y="1443180"/>
            <a:ext cx="3669611" cy="120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E73265-49DA-8D47-8ACF-A15029852655}"/>
              </a:ext>
            </a:extLst>
          </p:cNvPr>
          <p:cNvSpPr txBox="1"/>
          <p:nvPr/>
        </p:nvSpPr>
        <p:spPr>
          <a:xfrm>
            <a:off x="6863643" y="5898173"/>
            <a:ext cx="2586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Morabito et al. (2021)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New structures revealed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385707" cy="365125"/>
          </a:xfrm>
        </p:spPr>
        <p:txBody>
          <a:bodyPr/>
          <a:lstStyle/>
          <a:p>
            <a:r>
              <a:rPr lang="en-US" sz="1400" dirty="0"/>
              <a:t>Astronomy in the News - #10 HIGH-RESOLUTION IMAGES OF GALAXIES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67B47F1-6731-A64C-961B-8B3C4345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63" y="1794863"/>
            <a:ext cx="4452024" cy="372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1EB2252-AE19-CB43-91B9-EB367241729F}"/>
              </a:ext>
            </a:extLst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794863"/>
            <a:ext cx="4453200" cy="372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0A443B-CB4F-E74B-8FA1-B80255E2AD5E}"/>
              </a:ext>
            </a:extLst>
          </p:cNvPr>
          <p:cNvSpPr txBox="1"/>
          <p:nvPr/>
        </p:nvSpPr>
        <p:spPr>
          <a:xfrm>
            <a:off x="6180882" y="5261327"/>
            <a:ext cx="3204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Ramirez-</a:t>
            </a:r>
            <a:r>
              <a:rPr lang="en-US" sz="1400" dirty="0" err="1">
                <a:solidFill>
                  <a:schemeClr val="bg1"/>
                </a:solidFill>
              </a:rPr>
              <a:t>Olivencia</a:t>
            </a:r>
            <a:r>
              <a:rPr lang="en-US" sz="1400" dirty="0">
                <a:solidFill>
                  <a:schemeClr val="bg1"/>
                </a:solidFill>
              </a:rPr>
              <a:t> et al. (2021)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3E4A9-6A85-CC41-9DBB-4232EC7C6A48}"/>
              </a:ext>
            </a:extLst>
          </p:cNvPr>
          <p:cNvSpPr txBox="1"/>
          <p:nvPr/>
        </p:nvSpPr>
        <p:spPr>
          <a:xfrm>
            <a:off x="118800" y="5261327"/>
            <a:ext cx="2586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Timmerman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1490AEB-5EC9-FC4D-B504-28AFF459B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980" y="1395162"/>
            <a:ext cx="5712280" cy="47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How long are the outflows </a:t>
            </a:r>
            <a:r>
              <a:rPr lang="en-US" sz="4200">
                <a:solidFill>
                  <a:schemeClr val="bg1"/>
                </a:solidFill>
              </a:rPr>
              <a:t>from Hercules A?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10311"/>
            <a:ext cx="5712279" cy="365125"/>
          </a:xfrm>
        </p:spPr>
        <p:txBody>
          <a:bodyPr/>
          <a:lstStyle/>
          <a:p>
            <a:r>
              <a:rPr lang="en-US" sz="1400" dirty="0"/>
              <a:t>Astronomy in the News - #10 HIGH-RESOLUTION IMAGES OF GALAXIES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82C6-3E62-C246-B8C8-A4152F0DF322}"/>
              </a:ext>
            </a:extLst>
          </p:cNvPr>
          <p:cNvSpPr txBox="1"/>
          <p:nvPr/>
        </p:nvSpPr>
        <p:spPr>
          <a:xfrm>
            <a:off x="293642" y="5867906"/>
            <a:ext cx="2586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Timmerman et al. (2021)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7A6B97-CEC1-D944-9223-269BF2155B5E}"/>
              </a:ext>
            </a:extLst>
          </p:cNvPr>
          <p:cNvSpPr txBox="1"/>
          <p:nvPr/>
        </p:nvSpPr>
        <p:spPr>
          <a:xfrm>
            <a:off x="3817620" y="2011680"/>
            <a:ext cx="5143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Size of lobe: 190 arcseconds, or 190/3600 degrees</a:t>
            </a:r>
          </a:p>
          <a:p>
            <a:pPr algn="r"/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Distance to Hercules A: 575 </a:t>
            </a:r>
            <a:r>
              <a:rPr lang="en-US" dirty="0" err="1">
                <a:solidFill>
                  <a:schemeClr val="bg1"/>
                </a:solidFill>
              </a:rPr>
              <a:t>Mpc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Using trigonometry, how long is the lobe in kpc?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</TotalTime>
  <Words>127</Words>
  <Application>Microsoft Macintosh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High-resolution Galaxy Images</vt:lpstr>
      <vt:lpstr>New structures revealed</vt:lpstr>
      <vt:lpstr>How long are the outflows from Hercules 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6</cp:revision>
  <dcterms:created xsi:type="dcterms:W3CDTF">2021-05-21T21:54:42Z</dcterms:created>
  <dcterms:modified xsi:type="dcterms:W3CDTF">2021-08-24T21:53:19Z</dcterms:modified>
</cp:coreProperties>
</file>