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snapToObjects="1">
      <p:cViewPr varScale="1">
        <p:scale>
          <a:sx n="117" d="100"/>
          <a:sy n="117" d="100"/>
        </p:scale>
        <p:origin x="14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9/16/21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10D79F0C-F38C-8F4E-AD8A-1E3FC3A225F3}" type="datetime2">
              <a:rPr lang="en-GB" smtClean="0"/>
              <a:t>Thursday, 16 September 2021</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#13 LIGHT BEHIND A BLACK HOLE</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3BA8AF19-4ED2-C645-B8A0-0465D67A3090}" type="datetime2">
              <a:rPr lang="en-GB" smtClean="0"/>
              <a:t>Thursday, 16 September 2021</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#13 LIGHT BEHIND A BLACK HOLE</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324CFD13-D764-3046-BFD3-FCB556DCBF9D}" type="datetime2">
              <a:rPr lang="en-GB" smtClean="0"/>
              <a:t>Thursday, 16 September 2021</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#13 LIGHT BEHIND A BLACK HOLE</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7F50959A-4311-9F49-A3DC-2EAA855B938D}" type="datetime2">
              <a:rPr lang="en-GB" smtClean="0"/>
              <a:t>Thursday, 16 September 2021</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#13 LIGHT BEHIND A BLACK HOLE</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F2B3DBB5-0D95-864B-BC1B-DEC3F76B2DFC}" type="datetime2">
              <a:rPr lang="en-GB" smtClean="0"/>
              <a:t>Thursday, 16 September 2021</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#13 LIGHT BEHIND A BLACK HOLE</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238CA049-924E-BE44-91CF-1AE55BC35589}" type="datetime2">
              <a:rPr lang="en-GB" smtClean="0"/>
              <a:t>Thursday, 16 September 2021</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#13 LIGHT BEHIND A BLACK HOLE</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103467B9-2637-7443-AAAA-A4BBE7296710}" type="datetime2">
              <a:rPr lang="en-GB" smtClean="0"/>
              <a:t>Thursday, 16 September 2021</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#13 LIGHT BEHIND A BLACK HOLE</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1B168BD0-0B75-904F-827D-86930567F411}" type="datetime2">
              <a:rPr lang="en-GB" smtClean="0"/>
              <a:t>Thursday, 16 September 2021</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#13 LIGHT BEHIND A BLACK HOLE</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2EEF4E1E-9192-234B-A90D-47687BCEBEB5}" type="datetime2">
              <a:rPr lang="en-GB" smtClean="0"/>
              <a:t>Thursday, 16 September 2021</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#13 LIGHT BEHIND A BLACK HOLE</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3908E5B4-8876-D24A-9B93-EFB1BDA104E6}" type="datetime2">
              <a:rPr lang="en-GB" smtClean="0"/>
              <a:t>Thursday, 16 September 2021</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#13 LIGHT BEHIND A BLACK HOLE</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A0F87580-C106-FD4D-BBB7-226D15F55DDE}" type="datetime2">
              <a:rPr lang="en-GB" smtClean="0"/>
              <a:t>Thursday, 16 September 2021</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#13 LIGHT BEHIND A BLACK HOLE</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93E791-A8FC-0349-8463-34A36EEFF60C}" type="datetime2">
              <a:rPr lang="en-GB" smtClean="0"/>
              <a:t>Thursday, 16 September 2021</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#13 LIGHT BEHIND A BLACK HOLE</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tiff"/><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#13 – LIGHT BEHIND A BLACK HOLE</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Autofit/>
          </a:bodyPr>
          <a:lstStyle/>
          <a:p>
            <a:r>
              <a:rPr lang="en-US" sz="4200" dirty="0">
                <a:solidFill>
                  <a:schemeClr val="bg1"/>
                </a:solidFill>
              </a:rPr>
              <a:t>General Relativity and Black Holes</a:t>
            </a:r>
          </a:p>
        </p:txBody>
      </p:sp>
      <p:pic>
        <p:nvPicPr>
          <p:cNvPr id="4" name="Picture 4" descr="Spacetime curvature">
            <a:extLst>
              <a:ext uri="{FF2B5EF4-FFF2-40B4-BE49-F238E27FC236}">
                <a16:creationId xmlns:a16="http://schemas.microsoft.com/office/drawing/2014/main" id="{89935F62-BF30-6043-8884-3437AA0FDD3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2913" y="1382912"/>
            <a:ext cx="4972054" cy="27967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D45396-1B23-DE43-80EB-30757EA71CFE}"/>
              </a:ext>
            </a:extLst>
          </p:cNvPr>
          <p:cNvSpPr txBox="1"/>
          <p:nvPr/>
        </p:nvSpPr>
        <p:spPr>
          <a:xfrm>
            <a:off x="224520" y="1382912"/>
            <a:ext cx="2261507" cy="307777"/>
          </a:xfrm>
          <a:prstGeom prst="rect">
            <a:avLst/>
          </a:prstGeom>
          <a:noFill/>
        </p:spPr>
        <p:txBody>
          <a:bodyPr wrap="square" rtlCol="0">
            <a:spAutoFit/>
          </a:bodyPr>
          <a:lstStyle/>
          <a:p>
            <a:r>
              <a:rPr lang="en-US" sz="1400" dirty="0">
                <a:solidFill>
                  <a:schemeClr val="bg1"/>
                </a:solidFill>
              </a:rPr>
              <a:t>Credit: ESA</a:t>
            </a:r>
          </a:p>
        </p:txBody>
      </p:sp>
      <p:pic>
        <p:nvPicPr>
          <p:cNvPr id="6" name="Picture 5">
            <a:extLst>
              <a:ext uri="{FF2B5EF4-FFF2-40B4-BE49-F238E27FC236}">
                <a16:creationId xmlns:a16="http://schemas.microsoft.com/office/drawing/2014/main" id="{B07DD87A-2F2D-0347-A9DF-24D7309991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4602" y="1382912"/>
            <a:ext cx="3274878" cy="3274878"/>
          </a:xfrm>
          <a:prstGeom prst="rect">
            <a:avLst/>
          </a:prstGeom>
        </p:spPr>
      </p:pic>
      <p:sp>
        <p:nvSpPr>
          <p:cNvPr id="7" name="TextBox 6">
            <a:extLst>
              <a:ext uri="{FF2B5EF4-FFF2-40B4-BE49-F238E27FC236}">
                <a16:creationId xmlns:a16="http://schemas.microsoft.com/office/drawing/2014/main" id="{F7F3F452-2B3C-9E4A-98C7-8984CE8C23A4}"/>
              </a:ext>
            </a:extLst>
          </p:cNvPr>
          <p:cNvSpPr txBox="1"/>
          <p:nvPr/>
        </p:nvSpPr>
        <p:spPr>
          <a:xfrm>
            <a:off x="6893652" y="3692722"/>
            <a:ext cx="2698376" cy="307777"/>
          </a:xfrm>
          <a:prstGeom prst="rect">
            <a:avLst/>
          </a:prstGeom>
          <a:noFill/>
        </p:spPr>
        <p:txBody>
          <a:bodyPr wrap="square" rtlCol="0">
            <a:spAutoFit/>
          </a:bodyPr>
          <a:lstStyle/>
          <a:p>
            <a:r>
              <a:rPr lang="en-US" sz="1400" dirty="0">
                <a:solidFill>
                  <a:schemeClr val="bg1"/>
                </a:solidFill>
              </a:rPr>
              <a:t>Credit: ESA/Hubble &amp; NASA</a:t>
            </a:r>
          </a:p>
        </p:txBody>
      </p:sp>
      <p:pic>
        <p:nvPicPr>
          <p:cNvPr id="1026" name="Picture 2" descr="A view of the M87 supermassive black hole in polarised light">
            <a:extLst>
              <a:ext uri="{FF2B5EF4-FFF2-40B4-BE49-F238E27FC236}">
                <a16:creationId xmlns:a16="http://schemas.microsoft.com/office/drawing/2014/main" id="{F5C0E5A2-D848-B74D-AD6C-71BBC337565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40581" y="3150959"/>
            <a:ext cx="3394869"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5363936" cy="365125"/>
          </a:xfrm>
        </p:spPr>
        <p:txBody>
          <a:bodyPr/>
          <a:lstStyle/>
          <a:p>
            <a:r>
              <a:rPr lang="en-US" sz="1400" dirty="0"/>
              <a:t>Astronomy in the News - #13 LIGHT BEHIND A BLACK HOLE</a:t>
            </a:r>
          </a:p>
        </p:txBody>
      </p:sp>
      <p:sp>
        <p:nvSpPr>
          <p:cNvPr id="9" name="TextBox 8">
            <a:extLst>
              <a:ext uri="{FF2B5EF4-FFF2-40B4-BE49-F238E27FC236}">
                <a16:creationId xmlns:a16="http://schemas.microsoft.com/office/drawing/2014/main" id="{AA4B7B43-D484-AB4E-A2D2-2241757BFC9D}"/>
              </a:ext>
            </a:extLst>
          </p:cNvPr>
          <p:cNvSpPr txBox="1"/>
          <p:nvPr/>
        </p:nvSpPr>
        <p:spPr>
          <a:xfrm>
            <a:off x="6151287" y="5521687"/>
            <a:ext cx="2992713" cy="307777"/>
          </a:xfrm>
          <a:prstGeom prst="rect">
            <a:avLst/>
          </a:prstGeom>
          <a:noFill/>
        </p:spPr>
        <p:txBody>
          <a:bodyPr wrap="square" rtlCol="0">
            <a:spAutoFit/>
          </a:bodyPr>
          <a:lstStyle/>
          <a:p>
            <a:r>
              <a:rPr lang="en-US" sz="1400" dirty="0">
                <a:solidFill>
                  <a:schemeClr val="bg1"/>
                </a:solidFill>
              </a:rPr>
              <a:t>Credit: Event Horizon Telescope</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fontScale="90000"/>
          </a:bodyPr>
          <a:lstStyle/>
          <a:p>
            <a:r>
              <a:rPr lang="en-US" sz="6000" dirty="0">
                <a:solidFill>
                  <a:schemeClr val="bg1"/>
                </a:solidFill>
              </a:rPr>
              <a:t>X-Rays around a black hole</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961165" cy="365125"/>
          </a:xfrm>
        </p:spPr>
        <p:txBody>
          <a:bodyPr/>
          <a:lstStyle/>
          <a:p>
            <a:r>
              <a:rPr lang="en-US" sz="1400" dirty="0"/>
              <a:t>Astronomy in the News - #13 LIGHT BEHIND A BLACK HOLE</a:t>
            </a:r>
          </a:p>
        </p:txBody>
      </p:sp>
      <p:pic>
        <p:nvPicPr>
          <p:cNvPr id="2052" name="Picture 4" descr="Astronomers View Supermassive Black Hole Turning Off and On">
            <a:extLst>
              <a:ext uri="{FF2B5EF4-FFF2-40B4-BE49-F238E27FC236}">
                <a16:creationId xmlns:a16="http://schemas.microsoft.com/office/drawing/2014/main" id="{2B00F1CE-2535-FE47-A2C7-F8A432B9792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3539" y="1690689"/>
            <a:ext cx="4368462" cy="32774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80A8D9C-0455-064F-AC00-7FF33114B1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0223" y="3828289"/>
            <a:ext cx="4368462" cy="2561998"/>
          </a:xfrm>
          <a:prstGeom prst="rect">
            <a:avLst/>
          </a:prstGeom>
        </p:spPr>
      </p:pic>
      <p:sp>
        <p:nvSpPr>
          <p:cNvPr id="7" name="TextBox 6">
            <a:extLst>
              <a:ext uri="{FF2B5EF4-FFF2-40B4-BE49-F238E27FC236}">
                <a16:creationId xmlns:a16="http://schemas.microsoft.com/office/drawing/2014/main" id="{730ECCE1-89FB-B64E-A2C4-E70471D22F79}"/>
              </a:ext>
            </a:extLst>
          </p:cNvPr>
          <p:cNvSpPr txBox="1"/>
          <p:nvPr/>
        </p:nvSpPr>
        <p:spPr>
          <a:xfrm>
            <a:off x="203539" y="1683207"/>
            <a:ext cx="2261507" cy="307777"/>
          </a:xfrm>
          <a:prstGeom prst="rect">
            <a:avLst/>
          </a:prstGeom>
          <a:noFill/>
        </p:spPr>
        <p:txBody>
          <a:bodyPr wrap="square" rtlCol="0">
            <a:spAutoFit/>
          </a:bodyPr>
          <a:lstStyle/>
          <a:p>
            <a:r>
              <a:rPr lang="en-US" sz="1400" dirty="0">
                <a:solidFill>
                  <a:schemeClr val="bg1"/>
                </a:solidFill>
              </a:rPr>
              <a:t>Credit: HST/Chandra</a:t>
            </a:r>
          </a:p>
        </p:txBody>
      </p:sp>
      <p:sp>
        <p:nvSpPr>
          <p:cNvPr id="8" name="TextBox 7">
            <a:extLst>
              <a:ext uri="{FF2B5EF4-FFF2-40B4-BE49-F238E27FC236}">
                <a16:creationId xmlns:a16="http://schemas.microsoft.com/office/drawing/2014/main" id="{2B0650C0-9DAF-A648-B85E-EDB50FB53B38}"/>
              </a:ext>
            </a:extLst>
          </p:cNvPr>
          <p:cNvSpPr txBox="1"/>
          <p:nvPr/>
        </p:nvSpPr>
        <p:spPr>
          <a:xfrm>
            <a:off x="6678954" y="3520512"/>
            <a:ext cx="2261507" cy="307777"/>
          </a:xfrm>
          <a:prstGeom prst="rect">
            <a:avLst/>
          </a:prstGeom>
          <a:noFill/>
        </p:spPr>
        <p:txBody>
          <a:bodyPr wrap="square" rtlCol="0">
            <a:spAutoFit/>
          </a:bodyPr>
          <a:lstStyle/>
          <a:p>
            <a:r>
              <a:rPr lang="en-US" sz="1400" dirty="0">
                <a:solidFill>
                  <a:schemeClr val="bg1"/>
                </a:solidFill>
              </a:rPr>
              <a:t>Credit: Wilkins et al. (2021)</a:t>
            </a:r>
          </a:p>
        </p:txBody>
      </p:sp>
      <p:pic>
        <p:nvPicPr>
          <p:cNvPr id="5" name="Picture 4">
            <a:extLst>
              <a:ext uri="{FF2B5EF4-FFF2-40B4-BE49-F238E27FC236}">
                <a16:creationId xmlns:a16="http://schemas.microsoft.com/office/drawing/2014/main" id="{DF0BE537-2981-224E-BA8F-2C3ADAC88D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75393" y="1249023"/>
            <a:ext cx="3703292" cy="1325563"/>
          </a:xfrm>
          <a:prstGeom prst="rect">
            <a:avLst/>
          </a:prstGeom>
        </p:spPr>
      </p:pic>
      <p:pic>
        <p:nvPicPr>
          <p:cNvPr id="6" name="Picture 5">
            <a:extLst>
              <a:ext uri="{FF2B5EF4-FFF2-40B4-BE49-F238E27FC236}">
                <a16:creationId xmlns:a16="http://schemas.microsoft.com/office/drawing/2014/main" id="{86E4970D-3260-DB47-9DAE-8C5BD06EC08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82078" y="2579833"/>
            <a:ext cx="3710986" cy="986253"/>
          </a:xfrm>
          <a:prstGeom prst="rect">
            <a:avLst/>
          </a:prstGeom>
        </p:spPr>
      </p:pic>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Autofit/>
          </a:bodyPr>
          <a:lstStyle/>
          <a:p>
            <a:r>
              <a:rPr lang="en-US" sz="4600" dirty="0">
                <a:solidFill>
                  <a:schemeClr val="bg1"/>
                </a:solidFill>
              </a:rPr>
              <a:t>Simulating Gravitational Lensing</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5483679" cy="365125"/>
          </a:xfrm>
        </p:spPr>
        <p:txBody>
          <a:bodyPr/>
          <a:lstStyle/>
          <a:p>
            <a:r>
              <a:rPr lang="en-US" sz="1400"/>
              <a:t>Astronomy in the News - #13 LIGHT BEHIND A BLACK HOLE</a:t>
            </a:r>
            <a:endParaRPr lang="en-US" sz="1400" dirty="0"/>
          </a:p>
        </p:txBody>
      </p:sp>
      <p:pic>
        <p:nvPicPr>
          <p:cNvPr id="5" name="Picture 4">
            <a:extLst>
              <a:ext uri="{FF2B5EF4-FFF2-40B4-BE49-F238E27FC236}">
                <a16:creationId xmlns:a16="http://schemas.microsoft.com/office/drawing/2014/main" id="{CA9D2847-EDB6-864F-9FC1-429ED484F2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66987" y="1447292"/>
            <a:ext cx="6410025" cy="2885222"/>
          </a:xfrm>
          <a:prstGeom prst="rect">
            <a:avLst/>
          </a:prstGeom>
        </p:spPr>
      </p:pic>
      <p:sp>
        <p:nvSpPr>
          <p:cNvPr id="6" name="TextBox 5">
            <a:extLst>
              <a:ext uri="{FF2B5EF4-FFF2-40B4-BE49-F238E27FC236}">
                <a16:creationId xmlns:a16="http://schemas.microsoft.com/office/drawing/2014/main" id="{050A241D-CF64-AD47-95F3-6AB69B8FA2CC}"/>
              </a:ext>
            </a:extLst>
          </p:cNvPr>
          <p:cNvSpPr txBox="1"/>
          <p:nvPr/>
        </p:nvSpPr>
        <p:spPr>
          <a:xfrm>
            <a:off x="7753766" y="1382912"/>
            <a:ext cx="2261507" cy="307777"/>
          </a:xfrm>
          <a:prstGeom prst="rect">
            <a:avLst/>
          </a:prstGeom>
          <a:noFill/>
        </p:spPr>
        <p:txBody>
          <a:bodyPr wrap="square" rtlCol="0">
            <a:spAutoFit/>
          </a:bodyPr>
          <a:lstStyle/>
          <a:p>
            <a:r>
              <a:rPr lang="en-US" sz="1400" dirty="0">
                <a:solidFill>
                  <a:schemeClr val="bg1"/>
                </a:solidFill>
              </a:rPr>
              <a:t>Credit: Ros (2008)</a:t>
            </a:r>
          </a:p>
        </p:txBody>
      </p:sp>
      <p:sp>
        <p:nvSpPr>
          <p:cNvPr id="7" name="TextBox 6">
            <a:extLst>
              <a:ext uri="{FF2B5EF4-FFF2-40B4-BE49-F238E27FC236}">
                <a16:creationId xmlns:a16="http://schemas.microsoft.com/office/drawing/2014/main" id="{37786818-96C6-2247-9B89-87A176B39A3B}"/>
              </a:ext>
            </a:extLst>
          </p:cNvPr>
          <p:cNvSpPr txBox="1"/>
          <p:nvPr/>
        </p:nvSpPr>
        <p:spPr>
          <a:xfrm>
            <a:off x="628650" y="4444249"/>
            <a:ext cx="8079921" cy="1754326"/>
          </a:xfrm>
          <a:prstGeom prst="rect">
            <a:avLst/>
          </a:prstGeom>
          <a:noFill/>
        </p:spPr>
        <p:txBody>
          <a:bodyPr wrap="square" rtlCol="0">
            <a:spAutoFit/>
          </a:bodyPr>
          <a:lstStyle/>
          <a:p>
            <a:r>
              <a:rPr lang="en-US" dirty="0">
                <a:solidFill>
                  <a:schemeClr val="bg1"/>
                </a:solidFill>
              </a:rPr>
              <a:t>The effect of gravitational lensing can be demonstrated with a simple experiment. The only equipment required is a torch, a curved class and a dark liquid.</a:t>
            </a:r>
          </a:p>
          <a:p>
            <a:endParaRPr lang="en-US" dirty="0">
              <a:solidFill>
                <a:schemeClr val="bg1"/>
              </a:solidFill>
            </a:endParaRPr>
          </a:p>
          <a:p>
            <a:r>
              <a:rPr lang="en-US" dirty="0">
                <a:solidFill>
                  <a:schemeClr val="bg1"/>
                </a:solidFill>
              </a:rPr>
              <a:t>By shining the torch through the liquid, and moving around, you can observe repeated images of the light from the torch, and in some orientations, an arc of light with images in it.</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252</TotalTime>
  <Words>163</Words>
  <Application>Microsoft Macintosh PowerPoint</Application>
  <PresentationFormat>On-screen Show (4:3)</PresentationFormat>
  <Paragraphs>17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General Relativity and Black Holes</vt:lpstr>
      <vt:lpstr>X-Rays around a black hole</vt:lpstr>
      <vt:lpstr>Simulating Gravitational Lensing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Eden, David</cp:lastModifiedBy>
  <cp:revision>6</cp:revision>
  <dcterms:created xsi:type="dcterms:W3CDTF">2021-05-21T21:54:42Z</dcterms:created>
  <dcterms:modified xsi:type="dcterms:W3CDTF">2021-09-16T14:43:50Z</dcterms:modified>
</cp:coreProperties>
</file>