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F00"/>
    <a:srgbClr val="43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9/20/21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B744-CE0E-494A-9963-115DD5874776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E970-DCF0-6544-A299-1BD4C9D0AC27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13E1F-2684-DA42-9C9A-4FB7FD474032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7F2E4-7474-EF40-9D47-F0FA456033B8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0B-FD54-E44A-AADD-6429D3ABE8CD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77B6-152D-A041-842F-328BA20D2CC1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1F-F87E-F443-A7C0-D19B3F32A85B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38B6-9F0B-4645-92D9-3A4722C35766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F3E2-B59A-1B4B-9D9C-622CC5951F5C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ECFC-54F1-7F48-8764-D520759F6BCA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1004-6AED-524F-A174-6319DDB8D2A6}" type="datetime2">
              <a:rPr lang="en-GB" smtClean="0"/>
              <a:t>Monday, 20 September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#14 THE INTERIOR OF MARS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37475-D6B3-9548-A6F8-E45678443A42}" type="datetime2">
              <a:rPr lang="en-GB" smtClean="0"/>
              <a:t>Monday, 20 September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#14 THE INTERIOR OF MARS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n.wikipedia.org/wiki/Tectonics_of_Mar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#14 – THE INTERIOR OF MARS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Structure of Earth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743450" cy="365125"/>
          </a:xfrm>
        </p:spPr>
        <p:txBody>
          <a:bodyPr/>
          <a:lstStyle/>
          <a:p>
            <a:r>
              <a:rPr lang="en-US" sz="1400" dirty="0"/>
              <a:t>Astronomy in the News - #14 THE INTERIOR OF MARS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C2B4D-78A9-9241-ADDD-A9FC2FB93E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42" y="1443863"/>
            <a:ext cx="3977821" cy="3970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5BBC8A-AA7C-DA41-BCF7-405948EB0402}"/>
              </a:ext>
            </a:extLst>
          </p:cNvPr>
          <p:cNvSpPr txBox="1"/>
          <p:nvPr/>
        </p:nvSpPr>
        <p:spPr>
          <a:xfrm>
            <a:off x="348342" y="5414136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BGS/UKRI</a:t>
            </a:r>
          </a:p>
        </p:txBody>
      </p:sp>
      <p:pic>
        <p:nvPicPr>
          <p:cNvPr id="1026" name="Picture 2" descr="7. Solar wind magnetic field interacts the Earth's magnetic field (Credit: NASA).">
            <a:extLst>
              <a:ext uri="{FF2B5EF4-FFF2-40B4-BE49-F238E27FC236}">
                <a16:creationId xmlns:a16="http://schemas.microsoft.com/office/drawing/2014/main" id="{0EC948BB-A81E-A34E-9EB4-C8624622B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443863"/>
            <a:ext cx="4381007" cy="247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60A7D5-0F93-DD4A-8D9C-D5C465C167C1}"/>
              </a:ext>
            </a:extLst>
          </p:cNvPr>
          <p:cNvSpPr txBox="1"/>
          <p:nvPr/>
        </p:nvSpPr>
        <p:spPr>
          <a:xfrm>
            <a:off x="8023413" y="1136086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pic>
        <p:nvPicPr>
          <p:cNvPr id="1028" name="Picture 4" descr="&lt;resource_carousel.datastructures.RCItem object at 0x7f3733509d68&gt;">
            <a:extLst>
              <a:ext uri="{FF2B5EF4-FFF2-40B4-BE49-F238E27FC236}">
                <a16:creationId xmlns:a16="http://schemas.microsoft.com/office/drawing/2014/main" id="{41AA797E-8756-224B-A4B2-8B70AD8FB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2636" y="4306770"/>
            <a:ext cx="4058900" cy="231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A67545-E3F0-E54E-BD54-92E0F7FB6FFF}"/>
              </a:ext>
            </a:extLst>
          </p:cNvPr>
          <p:cNvSpPr txBox="1"/>
          <p:nvPr/>
        </p:nvSpPr>
        <p:spPr>
          <a:xfrm>
            <a:off x="6872343" y="4016792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National Geographic</a:t>
            </a: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Interior of Mars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449536" cy="365125"/>
          </a:xfrm>
        </p:spPr>
        <p:txBody>
          <a:bodyPr/>
          <a:lstStyle/>
          <a:p>
            <a:r>
              <a:rPr lang="en-US" sz="1400" dirty="0"/>
              <a:t>Astronomy in the News - #14 THE INTERIOR OF MARS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A55D9-DD0A-D04C-9929-A3D756E1D4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64" y="1690689"/>
            <a:ext cx="4669971" cy="41842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D459C0-5BDD-794D-8A82-AFDA73163D05}"/>
              </a:ext>
            </a:extLst>
          </p:cNvPr>
          <p:cNvSpPr txBox="1"/>
          <p:nvPr/>
        </p:nvSpPr>
        <p:spPr>
          <a:xfrm>
            <a:off x="0" y="5874983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Stahler</a:t>
            </a:r>
            <a:r>
              <a:rPr lang="en-US" sz="1400" dirty="0">
                <a:solidFill>
                  <a:schemeClr val="bg1"/>
                </a:solidFill>
              </a:rPr>
              <a:t> et al. (2021)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5CE0EE-25A3-B84C-9E3B-29F278CAF262}"/>
              </a:ext>
            </a:extLst>
          </p:cNvPr>
          <p:cNvSpPr/>
          <p:nvPr/>
        </p:nvSpPr>
        <p:spPr>
          <a:xfrm>
            <a:off x="4792435" y="5682343"/>
            <a:ext cx="1074965" cy="3465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2C4CA3A-9BFD-7E41-9834-7FD1701C2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7035" y="2378401"/>
            <a:ext cx="4429037" cy="278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95A517-616D-AC46-848A-690A58FC047B}"/>
              </a:ext>
            </a:extLst>
          </p:cNvPr>
          <p:cNvSpPr txBox="1"/>
          <p:nvPr/>
        </p:nvSpPr>
        <p:spPr>
          <a:xfrm>
            <a:off x="7061200" y="5213369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Mariaafrolen</a:t>
            </a:r>
            <a:r>
              <a:rPr lang="en-US" sz="1400" dirty="0">
                <a:solidFill>
                  <a:schemeClr val="bg1"/>
                </a:solidFill>
              </a:rPr>
              <a:t> (</a:t>
            </a:r>
            <a:r>
              <a:rPr lang="en-US" sz="1400" dirty="0">
                <a:solidFill>
                  <a:schemeClr val="bg1"/>
                </a:solidFill>
                <a:hlinkClick r:id="rId4"/>
              </a:rPr>
              <a:t>Link</a:t>
            </a:r>
            <a:r>
              <a:rPr lang="en-US" sz="1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600" dirty="0">
                <a:solidFill>
                  <a:schemeClr val="bg1"/>
                </a:solidFill>
              </a:rPr>
              <a:t>How fast are reflected S waves?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449536" cy="365125"/>
          </a:xfrm>
        </p:spPr>
        <p:txBody>
          <a:bodyPr/>
          <a:lstStyle/>
          <a:p>
            <a:r>
              <a:rPr lang="en-US" sz="1400"/>
              <a:t>Astronomy in the News - #14 THE INTERIOR OF MARS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31058A-34E2-C043-B359-1D0BF8B3001E}"/>
              </a:ext>
            </a:extLst>
          </p:cNvPr>
          <p:cNvSpPr txBox="1"/>
          <p:nvPr/>
        </p:nvSpPr>
        <p:spPr>
          <a:xfrm>
            <a:off x="548640" y="1690689"/>
            <a:ext cx="8046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 waves travel through the mantle are detected twice. However, using the time taken for waves to reflect from the core, can you measure the speed of the reflected S waves on Mars?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AEAA3C5-111C-0C47-857B-3A9EBA3FB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263865"/>
              </p:ext>
            </p:extLst>
          </p:nvPr>
        </p:nvGraphicFramePr>
        <p:xfrm>
          <a:off x="4563110" y="2582821"/>
          <a:ext cx="430784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001">
                  <a:extLst>
                    <a:ext uri="{9D8B030D-6E8A-4147-A177-3AD203B41FA5}">
                      <a16:colId xmlns:a16="http://schemas.microsoft.com/office/drawing/2014/main" val="1455623956"/>
                    </a:ext>
                  </a:extLst>
                </a:gridCol>
                <a:gridCol w="1325999">
                  <a:extLst>
                    <a:ext uri="{9D8B030D-6E8A-4147-A177-3AD203B41FA5}">
                      <a16:colId xmlns:a16="http://schemas.microsoft.com/office/drawing/2014/main" val="1730019674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1697645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Marsquake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 wave time (seconds)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Reflected S wave (seconds)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1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2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89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27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6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11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374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C9EFBAC-0B91-2745-91C3-3220F3E2186D}"/>
              </a:ext>
            </a:extLst>
          </p:cNvPr>
          <p:cNvSpPr txBox="1"/>
          <p:nvPr/>
        </p:nvSpPr>
        <p:spPr>
          <a:xfrm>
            <a:off x="4918712" y="5569543"/>
            <a:ext cx="3952238" cy="646331"/>
          </a:xfrm>
          <a:prstGeom prst="rect">
            <a:avLst/>
          </a:prstGeom>
          <a:solidFill>
            <a:srgbClr val="4372C4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Planet Radius: 		</a:t>
            </a:r>
            <a:r>
              <a:rPr lang="en-US" dirty="0">
                <a:solidFill>
                  <a:schemeClr val="bg1"/>
                </a:solidFill>
              </a:rPr>
              <a:t>3390 km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Core Radius: 		</a:t>
            </a:r>
            <a:r>
              <a:rPr lang="en-US" dirty="0">
                <a:solidFill>
                  <a:schemeClr val="bg1"/>
                </a:solidFill>
              </a:rPr>
              <a:t>1830 km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94F95-0A3C-974F-9A74-B4BF447AD2EB}"/>
              </a:ext>
            </a:extLst>
          </p:cNvPr>
          <p:cNvSpPr txBox="1"/>
          <p:nvPr/>
        </p:nvSpPr>
        <p:spPr>
          <a:xfrm>
            <a:off x="273050" y="2858986"/>
            <a:ext cx="4146550" cy="2308324"/>
          </a:xfrm>
          <a:prstGeom prst="rect">
            <a:avLst/>
          </a:prstGeom>
          <a:solidFill>
            <a:srgbClr val="00E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Assumptions</a:t>
            </a:r>
          </a:p>
          <a:p>
            <a:pPr algn="ctr"/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The S wave travels half the distance that the reflected S waves travel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The reflected S waves travel the same distance after the reflection as they did before.</a:t>
            </a:r>
          </a:p>
        </p:txBody>
      </p: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3792</TotalTime>
  <Words>196</Words>
  <Application>Microsoft Macintosh PowerPoint</Application>
  <PresentationFormat>On-screen Show 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Structure of Earth</vt:lpstr>
      <vt:lpstr>Interior of Mars</vt:lpstr>
      <vt:lpstr>How fast are reflected S waves?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14</cp:revision>
  <dcterms:created xsi:type="dcterms:W3CDTF">2021-05-21T21:54:42Z</dcterms:created>
  <dcterms:modified xsi:type="dcterms:W3CDTF">2021-09-20T22:44:09Z</dcterms:modified>
</cp:coreProperties>
</file>