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99"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snapToObjects="1">
      <p:cViewPr varScale="1">
        <p:scale>
          <a:sx n="117" d="100"/>
          <a:sy n="117" d="100"/>
        </p:scale>
        <p:origin x="148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68066B-243E-BC49-86E9-F0EFC54EFC52}" type="datetimeFigureOut">
              <a:rPr lang="en-US" smtClean="0"/>
              <a:t>11/9/21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D07F46-C7DE-534F-A179-BDF7C2983BB2}" type="slidenum">
              <a:rPr lang="en-US" smtClean="0"/>
              <a:t>‹#›</a:t>
            </a:fld>
            <a:endParaRPr lang="en-US"/>
          </a:p>
        </p:txBody>
      </p:sp>
    </p:spTree>
    <p:extLst>
      <p:ext uri="{BB962C8B-B14F-4D97-AF65-F5344CB8AC3E}">
        <p14:creationId xmlns:p14="http://schemas.microsoft.com/office/powerpoint/2010/main" val="2053349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F268-C12B-724F-9240-9AAA0BDA2F68}"/>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0DC58825-B030-9C48-9D7A-9043384C3AC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348ECBD-72FE-5F4E-A47E-99B9EE60F45D}"/>
              </a:ext>
            </a:extLst>
          </p:cNvPr>
          <p:cNvSpPr>
            <a:spLocks noGrp="1"/>
          </p:cNvSpPr>
          <p:nvPr>
            <p:ph type="dt" sz="half" idx="10"/>
          </p:nvPr>
        </p:nvSpPr>
        <p:spPr/>
        <p:txBody>
          <a:bodyPr/>
          <a:lstStyle/>
          <a:p>
            <a:fld id="{6958704F-5940-9742-9901-530C0E8CCE16}" type="datetime2">
              <a:rPr lang="en-GB" smtClean="0"/>
              <a:t>Tuesday, 9 November 2021</a:t>
            </a:fld>
            <a:endParaRPr lang="en-US"/>
          </a:p>
        </p:txBody>
      </p:sp>
      <p:sp>
        <p:nvSpPr>
          <p:cNvPr id="5" name="Footer Placeholder 4">
            <a:extLst>
              <a:ext uri="{FF2B5EF4-FFF2-40B4-BE49-F238E27FC236}">
                <a16:creationId xmlns:a16="http://schemas.microsoft.com/office/drawing/2014/main" id="{F54C9FE2-7093-ED4B-81E0-A0326F2FACE1}"/>
              </a:ext>
            </a:extLst>
          </p:cNvPr>
          <p:cNvSpPr>
            <a:spLocks noGrp="1"/>
          </p:cNvSpPr>
          <p:nvPr>
            <p:ph type="ftr" sz="quarter" idx="11"/>
          </p:nvPr>
        </p:nvSpPr>
        <p:spPr/>
        <p:txBody>
          <a:bodyPr/>
          <a:lstStyle/>
          <a:p>
            <a:r>
              <a:rPr lang="en-US"/>
              <a:t>Astronomy in the News - #21 RADIO-DETECTED EXOPLANETS</a:t>
            </a:r>
          </a:p>
        </p:txBody>
      </p:sp>
      <p:sp>
        <p:nvSpPr>
          <p:cNvPr id="6" name="Slide Number Placeholder 5">
            <a:extLst>
              <a:ext uri="{FF2B5EF4-FFF2-40B4-BE49-F238E27FC236}">
                <a16:creationId xmlns:a16="http://schemas.microsoft.com/office/drawing/2014/main" id="{692D0C84-3271-F24A-945F-38B03B732A5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681653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6BC4-0EEB-864D-8CA8-B1695EC10A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FB5D682-539A-4047-BC55-E6703514553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297D01D-85C7-8E4F-AB54-98705659EEEF}"/>
              </a:ext>
            </a:extLst>
          </p:cNvPr>
          <p:cNvSpPr>
            <a:spLocks noGrp="1"/>
          </p:cNvSpPr>
          <p:nvPr>
            <p:ph type="dt" sz="half" idx="10"/>
          </p:nvPr>
        </p:nvSpPr>
        <p:spPr/>
        <p:txBody>
          <a:bodyPr/>
          <a:lstStyle/>
          <a:p>
            <a:fld id="{40157822-1FAC-F945-BB59-C4452F4C307D}" type="datetime2">
              <a:rPr lang="en-GB" smtClean="0"/>
              <a:t>Tuesday, 9 November 2021</a:t>
            </a:fld>
            <a:endParaRPr lang="en-US"/>
          </a:p>
        </p:txBody>
      </p:sp>
      <p:sp>
        <p:nvSpPr>
          <p:cNvPr id="5" name="Footer Placeholder 4">
            <a:extLst>
              <a:ext uri="{FF2B5EF4-FFF2-40B4-BE49-F238E27FC236}">
                <a16:creationId xmlns:a16="http://schemas.microsoft.com/office/drawing/2014/main" id="{D3FC73A7-A57E-EF47-8E6D-76E9EF1DFE75}"/>
              </a:ext>
            </a:extLst>
          </p:cNvPr>
          <p:cNvSpPr>
            <a:spLocks noGrp="1"/>
          </p:cNvSpPr>
          <p:nvPr>
            <p:ph type="ftr" sz="quarter" idx="11"/>
          </p:nvPr>
        </p:nvSpPr>
        <p:spPr/>
        <p:txBody>
          <a:bodyPr/>
          <a:lstStyle/>
          <a:p>
            <a:r>
              <a:rPr lang="en-US"/>
              <a:t>Astronomy in the News - #21 RADIO-DETECTED EXOPLANETS</a:t>
            </a:r>
          </a:p>
        </p:txBody>
      </p:sp>
      <p:sp>
        <p:nvSpPr>
          <p:cNvPr id="6" name="Slide Number Placeholder 5">
            <a:extLst>
              <a:ext uri="{FF2B5EF4-FFF2-40B4-BE49-F238E27FC236}">
                <a16:creationId xmlns:a16="http://schemas.microsoft.com/office/drawing/2014/main" id="{658B185A-2C42-2F41-BC9B-E36C9848291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40561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31E1-AF8F-A54A-B007-2AE847FB9647}"/>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5A4616-29A0-0843-A674-ACC9E525983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B5D3DF-0889-D747-88FD-ECB404F66E42}"/>
              </a:ext>
            </a:extLst>
          </p:cNvPr>
          <p:cNvSpPr>
            <a:spLocks noGrp="1"/>
          </p:cNvSpPr>
          <p:nvPr>
            <p:ph type="dt" sz="half" idx="10"/>
          </p:nvPr>
        </p:nvSpPr>
        <p:spPr/>
        <p:txBody>
          <a:bodyPr/>
          <a:lstStyle/>
          <a:p>
            <a:fld id="{C294B59B-D283-854B-BB29-138625437FB9}" type="datetime2">
              <a:rPr lang="en-GB" smtClean="0"/>
              <a:t>Tuesday, 9 November 2021</a:t>
            </a:fld>
            <a:endParaRPr lang="en-US"/>
          </a:p>
        </p:txBody>
      </p:sp>
      <p:sp>
        <p:nvSpPr>
          <p:cNvPr id="5" name="Footer Placeholder 4">
            <a:extLst>
              <a:ext uri="{FF2B5EF4-FFF2-40B4-BE49-F238E27FC236}">
                <a16:creationId xmlns:a16="http://schemas.microsoft.com/office/drawing/2014/main" id="{4913E29A-911A-254E-AD17-D751F289BA23}"/>
              </a:ext>
            </a:extLst>
          </p:cNvPr>
          <p:cNvSpPr>
            <a:spLocks noGrp="1"/>
          </p:cNvSpPr>
          <p:nvPr>
            <p:ph type="ftr" sz="quarter" idx="11"/>
          </p:nvPr>
        </p:nvSpPr>
        <p:spPr/>
        <p:txBody>
          <a:bodyPr/>
          <a:lstStyle/>
          <a:p>
            <a:r>
              <a:rPr lang="en-US"/>
              <a:t>Astronomy in the News - #21 RADIO-DETECTED EXOPLANETS</a:t>
            </a:r>
          </a:p>
        </p:txBody>
      </p:sp>
      <p:sp>
        <p:nvSpPr>
          <p:cNvPr id="6" name="Slide Number Placeholder 5">
            <a:extLst>
              <a:ext uri="{FF2B5EF4-FFF2-40B4-BE49-F238E27FC236}">
                <a16:creationId xmlns:a16="http://schemas.microsoft.com/office/drawing/2014/main" id="{9EC00281-9EC0-AA40-97CA-49A86AC317A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54947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E742F-727F-7E41-A5B5-66FCA19C7B9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8A1DDB5-CDEC-F54F-80F8-AEAE4AE9E970}"/>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44C89E2-9599-1543-8759-34BFDD8EAAD3}"/>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D297046-0D51-C34D-9B0B-BF8713E65A4B}"/>
              </a:ext>
            </a:extLst>
          </p:cNvPr>
          <p:cNvSpPr>
            <a:spLocks noGrp="1"/>
          </p:cNvSpPr>
          <p:nvPr>
            <p:ph type="dt" sz="half" idx="10"/>
          </p:nvPr>
        </p:nvSpPr>
        <p:spPr/>
        <p:txBody>
          <a:bodyPr/>
          <a:lstStyle/>
          <a:p>
            <a:fld id="{DDB7BAB2-40AA-1E4B-B205-6F8B7A7E88A1}" type="datetime2">
              <a:rPr lang="en-GB" smtClean="0"/>
              <a:t>Tuesday, 9 November 2021</a:t>
            </a:fld>
            <a:endParaRPr lang="en-US"/>
          </a:p>
        </p:txBody>
      </p:sp>
      <p:sp>
        <p:nvSpPr>
          <p:cNvPr id="6" name="Footer Placeholder 5">
            <a:extLst>
              <a:ext uri="{FF2B5EF4-FFF2-40B4-BE49-F238E27FC236}">
                <a16:creationId xmlns:a16="http://schemas.microsoft.com/office/drawing/2014/main" id="{0AB446C2-C4AB-DD45-9D24-735647035790}"/>
              </a:ext>
            </a:extLst>
          </p:cNvPr>
          <p:cNvSpPr>
            <a:spLocks noGrp="1"/>
          </p:cNvSpPr>
          <p:nvPr>
            <p:ph type="ftr" sz="quarter" idx="11"/>
          </p:nvPr>
        </p:nvSpPr>
        <p:spPr/>
        <p:txBody>
          <a:bodyPr/>
          <a:lstStyle/>
          <a:p>
            <a:r>
              <a:rPr lang="en-US"/>
              <a:t>Astronomy in the News - #21 RADIO-DETECTED EXOPLANETS</a:t>
            </a:r>
          </a:p>
        </p:txBody>
      </p:sp>
      <p:sp>
        <p:nvSpPr>
          <p:cNvPr id="7" name="Slide Number Placeholder 6">
            <a:extLst>
              <a:ext uri="{FF2B5EF4-FFF2-40B4-BE49-F238E27FC236}">
                <a16:creationId xmlns:a16="http://schemas.microsoft.com/office/drawing/2014/main" id="{813E35E2-FF8F-3A4A-92EB-1804630319A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72465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4F2DC-7E64-8044-B475-C32A0F31FDF7}"/>
              </a:ext>
            </a:extLst>
          </p:cNvPr>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9A1D0D-4AA2-A54E-93E9-471D5634782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036387D2-FEC9-7C42-85CA-599E4949E68F}"/>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FA2EE56-0C94-8244-A373-2D2E28F3AE4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DF6DF7ED-08F7-6B47-8FD7-9BB9A68FB80F}"/>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EC59C80-6EDE-5740-9198-12799B41D96E}"/>
              </a:ext>
            </a:extLst>
          </p:cNvPr>
          <p:cNvSpPr>
            <a:spLocks noGrp="1"/>
          </p:cNvSpPr>
          <p:nvPr>
            <p:ph type="dt" sz="half" idx="10"/>
          </p:nvPr>
        </p:nvSpPr>
        <p:spPr/>
        <p:txBody>
          <a:bodyPr/>
          <a:lstStyle/>
          <a:p>
            <a:fld id="{12B269EB-3F9B-E44A-BE15-7ECB5FAC69D4}" type="datetime2">
              <a:rPr lang="en-GB" smtClean="0"/>
              <a:t>Tuesday, 9 November 2021</a:t>
            </a:fld>
            <a:endParaRPr lang="en-US"/>
          </a:p>
        </p:txBody>
      </p:sp>
      <p:sp>
        <p:nvSpPr>
          <p:cNvPr id="8" name="Footer Placeholder 7">
            <a:extLst>
              <a:ext uri="{FF2B5EF4-FFF2-40B4-BE49-F238E27FC236}">
                <a16:creationId xmlns:a16="http://schemas.microsoft.com/office/drawing/2014/main" id="{732A85C5-11B4-5047-B001-751E75DEF82B}"/>
              </a:ext>
            </a:extLst>
          </p:cNvPr>
          <p:cNvSpPr>
            <a:spLocks noGrp="1"/>
          </p:cNvSpPr>
          <p:nvPr>
            <p:ph type="ftr" sz="quarter" idx="11"/>
          </p:nvPr>
        </p:nvSpPr>
        <p:spPr/>
        <p:txBody>
          <a:bodyPr/>
          <a:lstStyle/>
          <a:p>
            <a:r>
              <a:rPr lang="en-US"/>
              <a:t>Astronomy in the News - #21 RADIO-DETECTED EXOPLANETS</a:t>
            </a:r>
          </a:p>
        </p:txBody>
      </p:sp>
      <p:sp>
        <p:nvSpPr>
          <p:cNvPr id="9" name="Slide Number Placeholder 8">
            <a:extLst>
              <a:ext uri="{FF2B5EF4-FFF2-40B4-BE49-F238E27FC236}">
                <a16:creationId xmlns:a16="http://schemas.microsoft.com/office/drawing/2014/main" id="{1B76D41C-9CC7-E244-933C-749EB4D53D4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265718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8692-EF30-1E47-B959-EDE4B9AD3F6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A8B2E2B-21D2-AB45-B599-8CD042539D27}"/>
              </a:ext>
            </a:extLst>
          </p:cNvPr>
          <p:cNvSpPr>
            <a:spLocks noGrp="1"/>
          </p:cNvSpPr>
          <p:nvPr>
            <p:ph type="dt" sz="half" idx="10"/>
          </p:nvPr>
        </p:nvSpPr>
        <p:spPr/>
        <p:txBody>
          <a:bodyPr/>
          <a:lstStyle/>
          <a:p>
            <a:fld id="{A5AAEC9B-E6EF-644B-99C1-7D72CD4886CF}" type="datetime2">
              <a:rPr lang="en-GB" smtClean="0"/>
              <a:t>Tuesday, 9 November 2021</a:t>
            </a:fld>
            <a:endParaRPr lang="en-US"/>
          </a:p>
        </p:txBody>
      </p:sp>
      <p:sp>
        <p:nvSpPr>
          <p:cNvPr id="4" name="Footer Placeholder 3">
            <a:extLst>
              <a:ext uri="{FF2B5EF4-FFF2-40B4-BE49-F238E27FC236}">
                <a16:creationId xmlns:a16="http://schemas.microsoft.com/office/drawing/2014/main" id="{938F43DF-0E22-F94D-B176-45CD806BF22F}"/>
              </a:ext>
            </a:extLst>
          </p:cNvPr>
          <p:cNvSpPr>
            <a:spLocks noGrp="1"/>
          </p:cNvSpPr>
          <p:nvPr>
            <p:ph type="ftr" sz="quarter" idx="11"/>
          </p:nvPr>
        </p:nvSpPr>
        <p:spPr/>
        <p:txBody>
          <a:bodyPr/>
          <a:lstStyle/>
          <a:p>
            <a:r>
              <a:rPr lang="en-US"/>
              <a:t>Astronomy in the News - #21 RADIO-DETECTED EXOPLANETS</a:t>
            </a:r>
          </a:p>
        </p:txBody>
      </p:sp>
      <p:sp>
        <p:nvSpPr>
          <p:cNvPr id="5" name="Slide Number Placeholder 4">
            <a:extLst>
              <a:ext uri="{FF2B5EF4-FFF2-40B4-BE49-F238E27FC236}">
                <a16:creationId xmlns:a16="http://schemas.microsoft.com/office/drawing/2014/main" id="{885A7270-F0E2-204A-A74A-6FE6722B099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1215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08BCB4-21D1-E74A-B051-C8EFB79A6AAE}"/>
              </a:ext>
            </a:extLst>
          </p:cNvPr>
          <p:cNvSpPr>
            <a:spLocks noGrp="1"/>
          </p:cNvSpPr>
          <p:nvPr>
            <p:ph type="dt" sz="half" idx="10"/>
          </p:nvPr>
        </p:nvSpPr>
        <p:spPr/>
        <p:txBody>
          <a:bodyPr/>
          <a:lstStyle/>
          <a:p>
            <a:fld id="{15D637D3-100C-BF4F-A3D0-6E5F4D524B53}" type="datetime2">
              <a:rPr lang="en-GB" smtClean="0"/>
              <a:t>Tuesday, 9 November 2021</a:t>
            </a:fld>
            <a:endParaRPr lang="en-US"/>
          </a:p>
        </p:txBody>
      </p:sp>
      <p:sp>
        <p:nvSpPr>
          <p:cNvPr id="3" name="Footer Placeholder 2">
            <a:extLst>
              <a:ext uri="{FF2B5EF4-FFF2-40B4-BE49-F238E27FC236}">
                <a16:creationId xmlns:a16="http://schemas.microsoft.com/office/drawing/2014/main" id="{31952646-646E-4D41-B2F3-75D0AEF2E365}"/>
              </a:ext>
            </a:extLst>
          </p:cNvPr>
          <p:cNvSpPr>
            <a:spLocks noGrp="1"/>
          </p:cNvSpPr>
          <p:nvPr>
            <p:ph type="ftr" sz="quarter" idx="11"/>
          </p:nvPr>
        </p:nvSpPr>
        <p:spPr/>
        <p:txBody>
          <a:bodyPr/>
          <a:lstStyle/>
          <a:p>
            <a:r>
              <a:rPr lang="en-US"/>
              <a:t>Astronomy in the News - #21 RADIO-DETECTED EXOPLANETS</a:t>
            </a:r>
          </a:p>
        </p:txBody>
      </p:sp>
      <p:sp>
        <p:nvSpPr>
          <p:cNvPr id="4" name="Slide Number Placeholder 3">
            <a:extLst>
              <a:ext uri="{FF2B5EF4-FFF2-40B4-BE49-F238E27FC236}">
                <a16:creationId xmlns:a16="http://schemas.microsoft.com/office/drawing/2014/main" id="{2AE2B3F7-B761-2D42-94B3-B9E0AC9D75F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045618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F58F8-46D0-F446-B9BD-078D65842186}"/>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5DCC110-3B8A-264C-89E3-9DE8BC9CCF9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35AD943-32DD-254D-AAFE-41965DF49F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5B0D057-AFEA-6D4D-81D0-DA3DA9BB73AB}"/>
              </a:ext>
            </a:extLst>
          </p:cNvPr>
          <p:cNvSpPr>
            <a:spLocks noGrp="1"/>
          </p:cNvSpPr>
          <p:nvPr>
            <p:ph type="dt" sz="half" idx="10"/>
          </p:nvPr>
        </p:nvSpPr>
        <p:spPr/>
        <p:txBody>
          <a:bodyPr/>
          <a:lstStyle/>
          <a:p>
            <a:fld id="{4A8C56F6-6D67-494C-954B-438515F0E98C}" type="datetime2">
              <a:rPr lang="en-GB" smtClean="0"/>
              <a:t>Tuesday, 9 November 2021</a:t>
            </a:fld>
            <a:endParaRPr lang="en-US"/>
          </a:p>
        </p:txBody>
      </p:sp>
      <p:sp>
        <p:nvSpPr>
          <p:cNvPr id="6" name="Footer Placeholder 5">
            <a:extLst>
              <a:ext uri="{FF2B5EF4-FFF2-40B4-BE49-F238E27FC236}">
                <a16:creationId xmlns:a16="http://schemas.microsoft.com/office/drawing/2014/main" id="{088781FC-F701-F74A-B5A0-27AB17B77E1F}"/>
              </a:ext>
            </a:extLst>
          </p:cNvPr>
          <p:cNvSpPr>
            <a:spLocks noGrp="1"/>
          </p:cNvSpPr>
          <p:nvPr>
            <p:ph type="ftr" sz="quarter" idx="11"/>
          </p:nvPr>
        </p:nvSpPr>
        <p:spPr/>
        <p:txBody>
          <a:bodyPr/>
          <a:lstStyle/>
          <a:p>
            <a:r>
              <a:rPr lang="en-US"/>
              <a:t>Astronomy in the News - #21 RADIO-DETECTED EXOPLANETS</a:t>
            </a:r>
          </a:p>
        </p:txBody>
      </p:sp>
      <p:sp>
        <p:nvSpPr>
          <p:cNvPr id="7" name="Slide Number Placeholder 6">
            <a:extLst>
              <a:ext uri="{FF2B5EF4-FFF2-40B4-BE49-F238E27FC236}">
                <a16:creationId xmlns:a16="http://schemas.microsoft.com/office/drawing/2014/main" id="{67CC0671-65C0-2541-9AB9-C0A686CF5D06}"/>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00139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212A-29EA-E04F-90D2-5FBE3722E707}"/>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15A4DE7-4305-4644-8110-9D403ACE455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244DA9F-454B-F341-8304-80E59C94E4B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3EC27A8-D229-3E4D-A055-778F5E859F18}"/>
              </a:ext>
            </a:extLst>
          </p:cNvPr>
          <p:cNvSpPr>
            <a:spLocks noGrp="1"/>
          </p:cNvSpPr>
          <p:nvPr>
            <p:ph type="dt" sz="half" idx="10"/>
          </p:nvPr>
        </p:nvSpPr>
        <p:spPr/>
        <p:txBody>
          <a:bodyPr/>
          <a:lstStyle/>
          <a:p>
            <a:fld id="{D3C0CCB3-4AA0-A647-B6E6-FF811ED11B45}" type="datetime2">
              <a:rPr lang="en-GB" smtClean="0"/>
              <a:t>Tuesday, 9 November 2021</a:t>
            </a:fld>
            <a:endParaRPr lang="en-US"/>
          </a:p>
        </p:txBody>
      </p:sp>
      <p:sp>
        <p:nvSpPr>
          <p:cNvPr id="6" name="Footer Placeholder 5">
            <a:extLst>
              <a:ext uri="{FF2B5EF4-FFF2-40B4-BE49-F238E27FC236}">
                <a16:creationId xmlns:a16="http://schemas.microsoft.com/office/drawing/2014/main" id="{7D675609-BFF8-0949-AC2F-70000632294B}"/>
              </a:ext>
            </a:extLst>
          </p:cNvPr>
          <p:cNvSpPr>
            <a:spLocks noGrp="1"/>
          </p:cNvSpPr>
          <p:nvPr>
            <p:ph type="ftr" sz="quarter" idx="11"/>
          </p:nvPr>
        </p:nvSpPr>
        <p:spPr/>
        <p:txBody>
          <a:bodyPr/>
          <a:lstStyle/>
          <a:p>
            <a:r>
              <a:rPr lang="en-US"/>
              <a:t>Astronomy in the News - #21 RADIO-DETECTED EXOPLANETS</a:t>
            </a:r>
          </a:p>
        </p:txBody>
      </p:sp>
      <p:sp>
        <p:nvSpPr>
          <p:cNvPr id="7" name="Slide Number Placeholder 6">
            <a:extLst>
              <a:ext uri="{FF2B5EF4-FFF2-40B4-BE49-F238E27FC236}">
                <a16:creationId xmlns:a16="http://schemas.microsoft.com/office/drawing/2014/main" id="{C5362A83-3A3F-A341-B111-370D5656AD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32234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202B9-32A3-7743-BEF9-43503F57521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E807F90-A951-454E-B90E-6666EAB7C18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F42C40-28D5-0D40-8361-6F5A8555F088}"/>
              </a:ext>
            </a:extLst>
          </p:cNvPr>
          <p:cNvSpPr>
            <a:spLocks noGrp="1"/>
          </p:cNvSpPr>
          <p:nvPr>
            <p:ph type="dt" sz="half" idx="10"/>
          </p:nvPr>
        </p:nvSpPr>
        <p:spPr/>
        <p:txBody>
          <a:bodyPr/>
          <a:lstStyle/>
          <a:p>
            <a:fld id="{303CBEFA-5711-BF42-8222-D8DD438FB822}" type="datetime2">
              <a:rPr lang="en-GB" smtClean="0"/>
              <a:t>Tuesday, 9 November 2021</a:t>
            </a:fld>
            <a:endParaRPr lang="en-US"/>
          </a:p>
        </p:txBody>
      </p:sp>
      <p:sp>
        <p:nvSpPr>
          <p:cNvPr id="5" name="Footer Placeholder 4">
            <a:extLst>
              <a:ext uri="{FF2B5EF4-FFF2-40B4-BE49-F238E27FC236}">
                <a16:creationId xmlns:a16="http://schemas.microsoft.com/office/drawing/2014/main" id="{E7309689-871C-6348-9087-07EF78191071}"/>
              </a:ext>
            </a:extLst>
          </p:cNvPr>
          <p:cNvSpPr>
            <a:spLocks noGrp="1"/>
          </p:cNvSpPr>
          <p:nvPr>
            <p:ph type="ftr" sz="quarter" idx="11"/>
          </p:nvPr>
        </p:nvSpPr>
        <p:spPr/>
        <p:txBody>
          <a:bodyPr/>
          <a:lstStyle/>
          <a:p>
            <a:r>
              <a:rPr lang="en-US"/>
              <a:t>Astronomy in the News - #21 RADIO-DETECTED EXOPLANETS</a:t>
            </a:r>
          </a:p>
        </p:txBody>
      </p:sp>
      <p:sp>
        <p:nvSpPr>
          <p:cNvPr id="6" name="Slide Number Placeholder 5">
            <a:extLst>
              <a:ext uri="{FF2B5EF4-FFF2-40B4-BE49-F238E27FC236}">
                <a16:creationId xmlns:a16="http://schemas.microsoft.com/office/drawing/2014/main" id="{AADADF76-EDC0-0F4A-9BCB-3E24C5C6E4E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7390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FAA266-8BD0-7149-BCB8-014357012D24}"/>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4DA19A4-4122-6448-99EE-8F552508F489}"/>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CC7E9BD-03E8-5848-8E2F-6659612EADF2}"/>
              </a:ext>
            </a:extLst>
          </p:cNvPr>
          <p:cNvSpPr>
            <a:spLocks noGrp="1"/>
          </p:cNvSpPr>
          <p:nvPr>
            <p:ph type="dt" sz="half" idx="10"/>
          </p:nvPr>
        </p:nvSpPr>
        <p:spPr/>
        <p:txBody>
          <a:bodyPr/>
          <a:lstStyle/>
          <a:p>
            <a:fld id="{892B39F7-357B-7748-89A2-67083A36F3DC}" type="datetime2">
              <a:rPr lang="en-GB" smtClean="0"/>
              <a:t>Tuesday, 9 November 2021</a:t>
            </a:fld>
            <a:endParaRPr lang="en-US"/>
          </a:p>
        </p:txBody>
      </p:sp>
      <p:sp>
        <p:nvSpPr>
          <p:cNvPr id="5" name="Footer Placeholder 4">
            <a:extLst>
              <a:ext uri="{FF2B5EF4-FFF2-40B4-BE49-F238E27FC236}">
                <a16:creationId xmlns:a16="http://schemas.microsoft.com/office/drawing/2014/main" id="{60BBC478-40E3-EC44-ACE7-DBC4BEDC03FD}"/>
              </a:ext>
            </a:extLst>
          </p:cNvPr>
          <p:cNvSpPr>
            <a:spLocks noGrp="1"/>
          </p:cNvSpPr>
          <p:nvPr>
            <p:ph type="ftr" sz="quarter" idx="11"/>
          </p:nvPr>
        </p:nvSpPr>
        <p:spPr/>
        <p:txBody>
          <a:bodyPr/>
          <a:lstStyle/>
          <a:p>
            <a:r>
              <a:rPr lang="en-US"/>
              <a:t>Astronomy in the News - #21 RADIO-DETECTED EXOPLANETS</a:t>
            </a:r>
          </a:p>
        </p:txBody>
      </p:sp>
      <p:sp>
        <p:nvSpPr>
          <p:cNvPr id="6" name="Slide Number Placeholder 5">
            <a:extLst>
              <a:ext uri="{FF2B5EF4-FFF2-40B4-BE49-F238E27FC236}">
                <a16:creationId xmlns:a16="http://schemas.microsoft.com/office/drawing/2014/main" id="{2DCDB395-77ED-5043-908D-50305C9AA18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39369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75573E-1306-9C47-8236-BA798CCE4E2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3A57D1D-ED3C-E542-9D07-BB0707E8710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B35A55-EE36-2240-AF43-74037033C36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6BF13B1-F896-4742-B6EA-259E751263C9}" type="datetime2">
              <a:rPr lang="en-GB" smtClean="0"/>
              <a:t>Tuesday, 9 November 2021</a:t>
            </a:fld>
            <a:endParaRPr lang="en-US" cap="all" dirty="0"/>
          </a:p>
        </p:txBody>
      </p:sp>
      <p:sp>
        <p:nvSpPr>
          <p:cNvPr id="5" name="Footer Placeholder 4">
            <a:extLst>
              <a:ext uri="{FF2B5EF4-FFF2-40B4-BE49-F238E27FC236}">
                <a16:creationId xmlns:a16="http://schemas.microsoft.com/office/drawing/2014/main" id="{12D93F6D-FE6D-E746-A07E-7A42A702D34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l"/>
            <a:r>
              <a:rPr lang="en-US"/>
              <a:t>Astronomy in the News - #21 RADIO-DETECTED EXOPLANETS</a:t>
            </a:r>
          </a:p>
        </p:txBody>
      </p:sp>
      <p:sp>
        <p:nvSpPr>
          <p:cNvPr id="6" name="Slide Number Placeholder 5">
            <a:extLst>
              <a:ext uri="{FF2B5EF4-FFF2-40B4-BE49-F238E27FC236}">
                <a16:creationId xmlns:a16="http://schemas.microsoft.com/office/drawing/2014/main" id="{58B600E7-C134-0644-9492-3EDEB83A9A2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485948127"/>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Milky Way over the Pacific Ocean">
            <a:extLst>
              <a:ext uri="{FF2B5EF4-FFF2-40B4-BE49-F238E27FC236}">
                <a16:creationId xmlns:a16="http://schemas.microsoft.com/office/drawing/2014/main" id="{57B7196E-3610-1045-A37C-2B4F6438D71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08194B1-6F49-014B-BD9C-F71F883CD063}"/>
              </a:ext>
            </a:extLst>
          </p:cNvPr>
          <p:cNvSpPr>
            <a:spLocks noGrp="1"/>
          </p:cNvSpPr>
          <p:nvPr>
            <p:ph type="ctrTitle"/>
          </p:nvPr>
        </p:nvSpPr>
        <p:spPr>
          <a:xfrm>
            <a:off x="5000073" y="620486"/>
            <a:ext cx="4008665" cy="4062547"/>
          </a:xfrm>
        </p:spPr>
        <p:txBody>
          <a:bodyPr anchor="b">
            <a:normAutofit/>
          </a:bodyPr>
          <a:lstStyle/>
          <a:p>
            <a:pPr algn="l"/>
            <a:r>
              <a:rPr lang="en-US" sz="3700" dirty="0">
                <a:solidFill>
                  <a:schemeClr val="bg1"/>
                </a:solidFill>
              </a:rPr>
              <a:t>ASTRONOMY IN THE NEWS</a:t>
            </a:r>
          </a:p>
        </p:txBody>
      </p:sp>
      <p:sp>
        <p:nvSpPr>
          <p:cNvPr id="3" name="Subtitle 2">
            <a:extLst>
              <a:ext uri="{FF2B5EF4-FFF2-40B4-BE49-F238E27FC236}">
                <a16:creationId xmlns:a16="http://schemas.microsoft.com/office/drawing/2014/main" id="{4D3A7A80-6B36-D548-8D12-BB89AF96AC34}"/>
              </a:ext>
            </a:extLst>
          </p:cNvPr>
          <p:cNvSpPr>
            <a:spLocks noGrp="1"/>
          </p:cNvSpPr>
          <p:nvPr>
            <p:ph type="subTitle" idx="1"/>
          </p:nvPr>
        </p:nvSpPr>
        <p:spPr>
          <a:xfrm>
            <a:off x="5006067" y="4737697"/>
            <a:ext cx="3585755" cy="1136468"/>
          </a:xfrm>
        </p:spPr>
        <p:txBody>
          <a:bodyPr>
            <a:normAutofit/>
          </a:bodyPr>
          <a:lstStyle/>
          <a:p>
            <a:pPr algn="l"/>
            <a:r>
              <a:rPr lang="en-US" dirty="0">
                <a:solidFill>
                  <a:schemeClr val="bg1"/>
                </a:solidFill>
              </a:rPr>
              <a:t>#21 – RADIO-DETECTED EXOPLANETS</a:t>
            </a:r>
          </a:p>
        </p:txBody>
      </p:sp>
    </p:spTree>
    <p:extLst>
      <p:ext uri="{BB962C8B-B14F-4D97-AF65-F5344CB8AC3E}">
        <p14:creationId xmlns:p14="http://schemas.microsoft.com/office/powerpoint/2010/main" val="4065545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6000" dirty="0">
                <a:solidFill>
                  <a:schemeClr val="bg1"/>
                </a:solidFill>
              </a:rPr>
              <a:t>Stellar Flares</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5178879" cy="365125"/>
          </a:xfrm>
        </p:spPr>
        <p:txBody>
          <a:bodyPr/>
          <a:lstStyle/>
          <a:p>
            <a:pPr algn="l"/>
            <a:r>
              <a:rPr lang="en-US" sz="1400" dirty="0"/>
              <a:t>Astronomy in the News - #21 RADIO-DETECTED EXOPLANETS</a:t>
            </a:r>
          </a:p>
        </p:txBody>
      </p:sp>
      <p:pic>
        <p:nvPicPr>
          <p:cNvPr id="1026" name="Picture 2" descr="On Feb. 24, 2014, the sun emitted a significant solar flare, peaking at 7:49 p.m. EST. These Solar Dynamics Observatory images f">
            <a:extLst>
              <a:ext uri="{FF2B5EF4-FFF2-40B4-BE49-F238E27FC236}">
                <a16:creationId xmlns:a16="http://schemas.microsoft.com/office/drawing/2014/main" id="{52A602C5-BB82-934E-A1C9-1A274053B12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2463" y="1519692"/>
            <a:ext cx="5558359" cy="312850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AAA84BA-05A2-124E-8F6A-3D08D149D8A9}"/>
              </a:ext>
            </a:extLst>
          </p:cNvPr>
          <p:cNvSpPr txBox="1"/>
          <p:nvPr/>
        </p:nvSpPr>
        <p:spPr>
          <a:xfrm>
            <a:off x="223112" y="4820754"/>
            <a:ext cx="2698376" cy="307777"/>
          </a:xfrm>
          <a:prstGeom prst="rect">
            <a:avLst/>
          </a:prstGeom>
          <a:noFill/>
        </p:spPr>
        <p:txBody>
          <a:bodyPr wrap="square" rtlCol="0">
            <a:spAutoFit/>
          </a:bodyPr>
          <a:lstStyle/>
          <a:p>
            <a:r>
              <a:rPr lang="en-US" sz="1400" dirty="0">
                <a:solidFill>
                  <a:schemeClr val="bg1"/>
                </a:solidFill>
              </a:rPr>
              <a:t>Credit: NASA/SDO</a:t>
            </a:r>
          </a:p>
        </p:txBody>
      </p:sp>
      <p:pic>
        <p:nvPicPr>
          <p:cNvPr id="1028" name="Picture 4" descr="Artist concept of the dynamic conditions in space. ">
            <a:extLst>
              <a:ext uri="{FF2B5EF4-FFF2-40B4-BE49-F238E27FC236}">
                <a16:creationId xmlns:a16="http://schemas.microsoft.com/office/drawing/2014/main" id="{AAE33154-9148-DA44-AC76-42FD8271BF7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20250" y="4233793"/>
            <a:ext cx="3339000" cy="244164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2B8381A-7A11-F146-AB79-5B4E3CBEF6D3}"/>
              </a:ext>
            </a:extLst>
          </p:cNvPr>
          <p:cNvSpPr txBox="1"/>
          <p:nvPr/>
        </p:nvSpPr>
        <p:spPr>
          <a:xfrm>
            <a:off x="7570969" y="3926016"/>
            <a:ext cx="2698376" cy="307777"/>
          </a:xfrm>
          <a:prstGeom prst="rect">
            <a:avLst/>
          </a:prstGeom>
          <a:noFill/>
        </p:spPr>
        <p:txBody>
          <a:bodyPr wrap="square" rtlCol="0">
            <a:spAutoFit/>
          </a:bodyPr>
          <a:lstStyle/>
          <a:p>
            <a:r>
              <a:rPr lang="en-US" sz="1400" dirty="0">
                <a:solidFill>
                  <a:schemeClr val="bg1"/>
                </a:solidFill>
              </a:rPr>
              <a:t>Credit: NASA</a:t>
            </a:r>
          </a:p>
        </p:txBody>
      </p:sp>
    </p:spTree>
    <p:extLst>
      <p:ext uri="{BB962C8B-B14F-4D97-AF65-F5344CB8AC3E}">
        <p14:creationId xmlns:p14="http://schemas.microsoft.com/office/powerpoint/2010/main" val="3439051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fontScale="90000"/>
          </a:bodyPr>
          <a:lstStyle/>
          <a:p>
            <a:r>
              <a:rPr lang="en-US" sz="6000" dirty="0">
                <a:solidFill>
                  <a:schemeClr val="bg1"/>
                </a:solidFill>
              </a:rPr>
              <a:t>Radio-Detected Exoplanets</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4776107" cy="365125"/>
          </a:xfrm>
        </p:spPr>
        <p:txBody>
          <a:bodyPr/>
          <a:lstStyle/>
          <a:p>
            <a:pPr algn="l"/>
            <a:r>
              <a:rPr lang="en-US" sz="1400" dirty="0"/>
              <a:t>Astronomy in the News - #21 RADIO-DETECTED EXOPLANETS</a:t>
            </a:r>
          </a:p>
        </p:txBody>
      </p:sp>
      <p:pic>
        <p:nvPicPr>
          <p:cNvPr id="6" name="Picture 5">
            <a:extLst>
              <a:ext uri="{FF2B5EF4-FFF2-40B4-BE49-F238E27FC236}">
                <a16:creationId xmlns:a16="http://schemas.microsoft.com/office/drawing/2014/main" id="{942AE68C-19C2-F34E-9D5B-2282A4D8FEE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2876" y="1642234"/>
            <a:ext cx="2591628" cy="2547115"/>
          </a:xfrm>
          <a:prstGeom prst="rect">
            <a:avLst/>
          </a:prstGeom>
        </p:spPr>
      </p:pic>
      <p:pic>
        <p:nvPicPr>
          <p:cNvPr id="7" name="Picture 6">
            <a:extLst>
              <a:ext uri="{FF2B5EF4-FFF2-40B4-BE49-F238E27FC236}">
                <a16:creationId xmlns:a16="http://schemas.microsoft.com/office/drawing/2014/main" id="{9DBA6246-67A8-364A-86A1-21496B11B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28542" y="4310673"/>
            <a:ext cx="6830538" cy="1999638"/>
          </a:xfrm>
          <a:prstGeom prst="rect">
            <a:avLst/>
          </a:prstGeom>
        </p:spPr>
      </p:pic>
      <p:pic>
        <p:nvPicPr>
          <p:cNvPr id="8" name="Picture 7">
            <a:extLst>
              <a:ext uri="{FF2B5EF4-FFF2-40B4-BE49-F238E27FC236}">
                <a16:creationId xmlns:a16="http://schemas.microsoft.com/office/drawing/2014/main" id="{6A4E184E-ED39-0F44-A199-468223CF199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79915" y="1652177"/>
            <a:ext cx="5579165" cy="2615465"/>
          </a:xfrm>
          <a:prstGeom prst="rect">
            <a:avLst/>
          </a:prstGeom>
        </p:spPr>
      </p:pic>
      <p:sp>
        <p:nvSpPr>
          <p:cNvPr id="9" name="TextBox 8">
            <a:extLst>
              <a:ext uri="{FF2B5EF4-FFF2-40B4-BE49-F238E27FC236}">
                <a16:creationId xmlns:a16="http://schemas.microsoft.com/office/drawing/2014/main" id="{4EFCA6A7-95FA-8149-96D3-1A57E904B69B}"/>
              </a:ext>
            </a:extLst>
          </p:cNvPr>
          <p:cNvSpPr txBox="1"/>
          <p:nvPr/>
        </p:nvSpPr>
        <p:spPr>
          <a:xfrm>
            <a:off x="2049352" y="1309995"/>
            <a:ext cx="2522648" cy="307777"/>
          </a:xfrm>
          <a:prstGeom prst="rect">
            <a:avLst/>
          </a:prstGeom>
          <a:solidFill>
            <a:schemeClr val="bg1"/>
          </a:solidFill>
        </p:spPr>
        <p:txBody>
          <a:bodyPr wrap="square" rtlCol="0">
            <a:spAutoFit/>
          </a:bodyPr>
          <a:lstStyle/>
          <a:p>
            <a:r>
              <a:rPr lang="en-US" sz="1400" dirty="0"/>
              <a:t>Credit: </a:t>
            </a:r>
            <a:r>
              <a:rPr lang="en-US" sz="1400" dirty="0" err="1"/>
              <a:t>Callingham</a:t>
            </a:r>
            <a:r>
              <a:rPr lang="en-US" sz="1400" dirty="0"/>
              <a:t> et al. (2021)</a:t>
            </a:r>
          </a:p>
        </p:txBody>
      </p:sp>
      <p:sp>
        <p:nvSpPr>
          <p:cNvPr id="10" name="TextBox 9">
            <a:extLst>
              <a:ext uri="{FF2B5EF4-FFF2-40B4-BE49-F238E27FC236}">
                <a16:creationId xmlns:a16="http://schemas.microsoft.com/office/drawing/2014/main" id="{52CD284B-F2B8-174E-B6EC-0379B4F9F786}"/>
              </a:ext>
            </a:extLst>
          </p:cNvPr>
          <p:cNvSpPr txBox="1"/>
          <p:nvPr/>
        </p:nvSpPr>
        <p:spPr>
          <a:xfrm>
            <a:off x="45375" y="5945186"/>
            <a:ext cx="2003977" cy="307777"/>
          </a:xfrm>
          <a:prstGeom prst="rect">
            <a:avLst/>
          </a:prstGeom>
          <a:noFill/>
        </p:spPr>
        <p:txBody>
          <a:bodyPr wrap="square" rtlCol="0">
            <a:spAutoFit/>
          </a:bodyPr>
          <a:lstStyle/>
          <a:p>
            <a:r>
              <a:rPr lang="en-US" sz="1400" dirty="0">
                <a:solidFill>
                  <a:schemeClr val="bg1"/>
                </a:solidFill>
              </a:rPr>
              <a:t>Credit: Pope et al. (2021)</a:t>
            </a:r>
          </a:p>
        </p:txBody>
      </p:sp>
    </p:spTree>
    <p:extLst>
      <p:ext uri="{BB962C8B-B14F-4D97-AF65-F5344CB8AC3E}">
        <p14:creationId xmlns:p14="http://schemas.microsoft.com/office/powerpoint/2010/main" val="2586592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6000" dirty="0">
                <a:solidFill>
                  <a:schemeClr val="bg1"/>
                </a:solidFill>
              </a:rPr>
              <a:t>What is the Solar cycle?</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4" y="6310311"/>
            <a:ext cx="5668736" cy="365125"/>
          </a:xfrm>
        </p:spPr>
        <p:txBody>
          <a:bodyPr/>
          <a:lstStyle/>
          <a:p>
            <a:pPr algn="l"/>
            <a:r>
              <a:rPr lang="en-US" sz="1400" dirty="0"/>
              <a:t>Astronomy in the News - #21 RADIO-DETECTED EXOPLANETS</a:t>
            </a:r>
          </a:p>
        </p:txBody>
      </p:sp>
      <p:pic>
        <p:nvPicPr>
          <p:cNvPr id="4" name="Picture 3">
            <a:extLst>
              <a:ext uri="{FF2B5EF4-FFF2-40B4-BE49-F238E27FC236}">
                <a16:creationId xmlns:a16="http://schemas.microsoft.com/office/drawing/2014/main" id="{681CC830-58BC-244B-8B15-CA552366632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05822" y="1690689"/>
            <a:ext cx="6932355" cy="2500713"/>
          </a:xfrm>
          <a:prstGeom prst="rect">
            <a:avLst/>
          </a:prstGeom>
        </p:spPr>
      </p:pic>
      <p:sp>
        <p:nvSpPr>
          <p:cNvPr id="6" name="TextBox 5">
            <a:extLst>
              <a:ext uri="{FF2B5EF4-FFF2-40B4-BE49-F238E27FC236}">
                <a16:creationId xmlns:a16="http://schemas.microsoft.com/office/drawing/2014/main" id="{B21ABD4C-D7B4-C646-A9F5-47F4FDBC0D02}"/>
              </a:ext>
            </a:extLst>
          </p:cNvPr>
          <p:cNvSpPr txBox="1"/>
          <p:nvPr/>
        </p:nvSpPr>
        <p:spPr>
          <a:xfrm>
            <a:off x="258456" y="4256626"/>
            <a:ext cx="2698376" cy="307777"/>
          </a:xfrm>
          <a:prstGeom prst="rect">
            <a:avLst/>
          </a:prstGeom>
          <a:noFill/>
        </p:spPr>
        <p:txBody>
          <a:bodyPr wrap="square" rtlCol="0">
            <a:spAutoFit/>
          </a:bodyPr>
          <a:lstStyle/>
          <a:p>
            <a:r>
              <a:rPr lang="en-US" sz="1400" dirty="0">
                <a:solidFill>
                  <a:schemeClr val="bg1"/>
                </a:solidFill>
              </a:rPr>
              <a:t>Credit: NOAA</a:t>
            </a:r>
          </a:p>
        </p:txBody>
      </p:sp>
      <p:sp>
        <p:nvSpPr>
          <p:cNvPr id="7" name="TextBox 6">
            <a:extLst>
              <a:ext uri="{FF2B5EF4-FFF2-40B4-BE49-F238E27FC236}">
                <a16:creationId xmlns:a16="http://schemas.microsoft.com/office/drawing/2014/main" id="{5FBFB53B-C430-D047-9342-B634925D4A9E}"/>
              </a:ext>
            </a:extLst>
          </p:cNvPr>
          <p:cNvSpPr txBox="1"/>
          <p:nvPr/>
        </p:nvSpPr>
        <p:spPr>
          <a:xfrm>
            <a:off x="743719" y="4629627"/>
            <a:ext cx="7680463" cy="1200329"/>
          </a:xfrm>
          <a:prstGeom prst="rect">
            <a:avLst/>
          </a:prstGeom>
          <a:noFill/>
        </p:spPr>
        <p:txBody>
          <a:bodyPr wrap="square" rtlCol="0">
            <a:spAutoFit/>
          </a:bodyPr>
          <a:lstStyle/>
          <a:p>
            <a:r>
              <a:rPr lang="en-US" dirty="0">
                <a:solidFill>
                  <a:schemeClr val="bg1"/>
                </a:solidFill>
              </a:rPr>
              <a:t>Using the data above, can you estimate the length of a solar cycle? The solar cycle is defined as the length of time between either the peaks or dips in the graph above. This shows the number of sunspots, i.e. more spots, more stellar activity.</a:t>
            </a:r>
          </a:p>
        </p:txBody>
      </p:sp>
    </p:spTree>
    <p:extLst>
      <p:ext uri="{BB962C8B-B14F-4D97-AF65-F5344CB8AC3E}">
        <p14:creationId xmlns:p14="http://schemas.microsoft.com/office/powerpoint/2010/main" val="3110325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6370</TotalTime>
  <Words>129</Words>
  <Application>Microsoft Macintosh PowerPoint</Application>
  <PresentationFormat>On-screen Show (4:3)</PresentationFormat>
  <Paragraphs>14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ASTRONOMY IN THE NEWS</vt:lpstr>
      <vt:lpstr>Stellar Flares</vt:lpstr>
      <vt:lpstr>Radio-Detected Exoplanets</vt:lpstr>
      <vt:lpstr>What is the Solar cycle?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in the News</dc:title>
  <dc:creator>Eden, David</dc:creator>
  <cp:lastModifiedBy>Eden, David</cp:lastModifiedBy>
  <cp:revision>11</cp:revision>
  <dcterms:created xsi:type="dcterms:W3CDTF">2021-05-21T21:54:42Z</dcterms:created>
  <dcterms:modified xsi:type="dcterms:W3CDTF">2021-11-09T21:59:04Z</dcterms:modified>
</cp:coreProperties>
</file>