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1/18/22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734C-09D1-AC42-A0A7-4E6E3AF68646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D6457-376A-7C47-B4C3-03827C1D233A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A943-032D-0144-9620-621F4475752E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6064-590F-4A49-B0BF-857699F35F40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DC59-E965-B542-93DB-D84564AE8170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FBB9-700E-6B43-B442-439A9AFC35D3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19E3-E268-F64A-B850-C46818E3B01C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78801-3EA4-FB4F-A62B-E4BE96FA09FF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F1DC-048D-6C45-BBA5-737C8233A6B2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8822-EF07-ED4B-B46D-E044EC4D2CF1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8EB3-DEC0-4445-BE30-F0F133C52D97}" type="datetime2">
              <a:rPr lang="en-GB" smtClean="0"/>
              <a:t>Tuesday, 18 January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3AB64-EDC6-784F-9BB4-251C196822BB}" type="datetime2">
              <a:rPr lang="en-GB" smtClean="0"/>
              <a:t>Tuesday, 18 January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#27 HOW STARS BECOME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#27 – HOW STARS BECOME BLACK HOLES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Explanation.  Clicking on the picture will download&#10; the highest resolution version available.">
            <a:extLst>
              <a:ext uri="{FF2B5EF4-FFF2-40B4-BE49-F238E27FC236}">
                <a16:creationId xmlns:a16="http://schemas.microsoft.com/office/drawing/2014/main" id="{BB71675A-6BFF-6D40-A90D-EED4656E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9724" y="3525385"/>
            <a:ext cx="3676818" cy="306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Core-Collapse Supernova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863193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#27 HOW STARS BECOME BLACK HOLES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94A928-5DF1-F04C-8E9F-7B7900872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218" y="1568450"/>
            <a:ext cx="4745463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6E0A14-2F12-B74F-A9C6-B310D4FB08FB}"/>
              </a:ext>
            </a:extLst>
          </p:cNvPr>
          <p:cNvSpPr txBox="1"/>
          <p:nvPr/>
        </p:nvSpPr>
        <p:spPr>
          <a:xfrm>
            <a:off x="304799" y="1600856"/>
            <a:ext cx="132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75A812-2AA4-9C49-9023-54E7EAC11F91}"/>
              </a:ext>
            </a:extLst>
          </p:cNvPr>
          <p:cNvSpPr txBox="1"/>
          <p:nvPr/>
        </p:nvSpPr>
        <p:spPr>
          <a:xfrm>
            <a:off x="3483344" y="5891412"/>
            <a:ext cx="1915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HST/NASA/ESA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From a star to a black hole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091793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#27 HOW STARS BECOME BLACK HOLES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959A70-2541-B241-B0B1-97D1D5897D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08" y="2287389"/>
            <a:ext cx="4554474" cy="28288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D906E9-0DA4-2948-92ED-C6E88D4CD3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2269" y="2031887"/>
            <a:ext cx="4047023" cy="3882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DFE65-6AE2-8B40-BDBB-E964A5546B9E}"/>
              </a:ext>
            </a:extLst>
          </p:cNvPr>
          <p:cNvSpPr txBox="1"/>
          <p:nvPr/>
        </p:nvSpPr>
        <p:spPr>
          <a:xfrm>
            <a:off x="2788102" y="5307279"/>
            <a:ext cx="2293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Perley</a:t>
            </a:r>
            <a:r>
              <a:rPr lang="en-US" sz="1400" dirty="0">
                <a:solidFill>
                  <a:schemeClr val="bg1"/>
                </a:solidFill>
              </a:rPr>
              <a:t> et al. (2022)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How fast is the stellar wind of a Wolf-</a:t>
            </a:r>
            <a:r>
              <a:rPr lang="en-US" sz="3600" dirty="0" err="1">
                <a:solidFill>
                  <a:schemeClr val="bg1"/>
                </a:solidFill>
              </a:rPr>
              <a:t>Rayet</a:t>
            </a:r>
            <a:r>
              <a:rPr lang="en-US" sz="3600" dirty="0">
                <a:solidFill>
                  <a:schemeClr val="bg1"/>
                </a:solidFill>
              </a:rPr>
              <a:t> star?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993822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#27 HOW STARS BECOME BLACK HOLES</a:t>
            </a:r>
          </a:p>
        </p:txBody>
      </p:sp>
      <p:pic>
        <p:nvPicPr>
          <p:cNvPr id="4" name="Picture 2" descr="See Explanation.  Clicking on the picture will download&#10; the highest resolution version available.">
            <a:extLst>
              <a:ext uri="{FF2B5EF4-FFF2-40B4-BE49-F238E27FC236}">
                <a16:creationId xmlns:a16="http://schemas.microsoft.com/office/drawing/2014/main" id="{88630A4D-4AE7-3943-BDA1-0A02A18D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623" y="1737830"/>
            <a:ext cx="4491567" cy="373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1474CB-B4BD-9342-A3D6-1A3524B2B1B2}"/>
              </a:ext>
            </a:extLst>
          </p:cNvPr>
          <p:cNvSpPr txBox="1"/>
          <p:nvPr/>
        </p:nvSpPr>
        <p:spPr>
          <a:xfrm>
            <a:off x="445623" y="5523617"/>
            <a:ext cx="1915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HST/NASA/ESA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346D8-D475-4347-95CA-6EF633706939}"/>
              </a:ext>
            </a:extLst>
          </p:cNvPr>
          <p:cNvSpPr txBox="1"/>
          <p:nvPr/>
        </p:nvSpPr>
        <p:spPr>
          <a:xfrm>
            <a:off x="5389788" y="2129825"/>
            <a:ext cx="3396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nebula of this Wolf-</a:t>
            </a:r>
            <a:r>
              <a:rPr lang="en-US" dirty="0" err="1">
                <a:solidFill>
                  <a:schemeClr val="bg1"/>
                </a:solidFill>
              </a:rPr>
              <a:t>Rayet</a:t>
            </a:r>
            <a:r>
              <a:rPr lang="en-US" dirty="0">
                <a:solidFill>
                  <a:schemeClr val="bg1"/>
                </a:solidFill>
              </a:rPr>
              <a:t> star is 6 light years across. The central star has expelled gas for 20,000 years. How fast are the stellar winds of this star to create a nebula of this size over that time?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F9D676-40BB-9B46-A67C-ADEF04A490F2}"/>
              </a:ext>
            </a:extLst>
          </p:cNvPr>
          <p:cNvSpPr txBox="1"/>
          <p:nvPr/>
        </p:nvSpPr>
        <p:spPr>
          <a:xfrm>
            <a:off x="5660569" y="4314061"/>
            <a:ext cx="2854779" cy="1200329"/>
          </a:xfrm>
          <a:prstGeom prst="rect">
            <a:avLst/>
          </a:prstGeom>
          <a:solidFill>
            <a:schemeClr val="bg1"/>
          </a:solidFill>
          <a:ln w="63500">
            <a:solidFill>
              <a:srgbClr val="00EE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IMPORTANT INFORMATION</a:t>
            </a:r>
          </a:p>
          <a:p>
            <a:endParaRPr lang="en-US" dirty="0"/>
          </a:p>
          <a:p>
            <a:r>
              <a:rPr lang="en-US" dirty="0"/>
              <a:t>1 lightyear = 9.461 x10</a:t>
            </a:r>
            <a:r>
              <a:rPr lang="en-US" baseline="30000" dirty="0"/>
              <a:t>15</a:t>
            </a:r>
            <a:r>
              <a:rPr lang="en-US" dirty="0"/>
              <a:t> m</a:t>
            </a:r>
          </a:p>
          <a:p>
            <a:r>
              <a:rPr lang="en-US" dirty="0"/>
              <a:t>1 year = 3.154 x10</a:t>
            </a:r>
            <a:r>
              <a:rPr lang="en-US" baseline="30000" dirty="0"/>
              <a:t>7</a:t>
            </a:r>
            <a:r>
              <a:rPr lang="en-US" dirty="0"/>
              <a:t> s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4409</TotalTime>
  <Words>150</Words>
  <Application>Microsoft Macintosh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Core-Collapse Supernova</vt:lpstr>
      <vt:lpstr>From a star to a black hole</vt:lpstr>
      <vt:lpstr>How fast is the stellar wind of a Wolf-Rayet star?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10</cp:revision>
  <dcterms:created xsi:type="dcterms:W3CDTF">2021-05-21T21:54:42Z</dcterms:created>
  <dcterms:modified xsi:type="dcterms:W3CDTF">2022-01-18T22:37:32Z</dcterms:modified>
</cp:coreProperties>
</file>