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ink/ink1.xml" ContentType="application/inkml+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899" r:id="rId1"/>
  </p:sldMasterIdLst>
  <p:notesMasterIdLst>
    <p:notesMasterId r:id="rId6"/>
  </p:notesMasterIdLst>
  <p:sldIdLst>
    <p:sldId id="256" r:id="rId2"/>
    <p:sldId id="257" r:id="rId3"/>
    <p:sldId id="258" r:id="rId4"/>
    <p:sldId id="259" r:id="rId5"/>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597"/>
    <p:restoredTop sz="94648"/>
  </p:normalViewPr>
  <p:slideViewPr>
    <p:cSldViewPr snapToGrid="0" snapToObjects="1">
      <p:cViewPr>
        <p:scale>
          <a:sx n="118" d="100"/>
          <a:sy n="118" d="100"/>
        </p:scale>
        <p:origin x="224" y="16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notesMaster" Target="notesMasters/notesMaster1.xml"/><Relationship Id="rId5" Type="http://schemas.openxmlformats.org/officeDocument/2006/relationships/slide" Target="slides/slide4.xml"/><Relationship Id="rId10"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theme" Target="theme/theme1.xml"/></Relationships>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01-25T14:54:06.689"/>
    </inkml:context>
    <inkml:brush xml:id="br0">
      <inkml:brushProperty name="width" value="0.1" units="cm"/>
      <inkml:brushProperty name="height" value="0.1" units="cm"/>
      <inkml:brushProperty name="color" value="#E71224"/>
    </inkml:brush>
  </inkml:definitions>
  <inkml:trace contextRef="#ctx0" brushRef="#br0">1 645 24575,'0'-10'0,"0"3"0,0 0 0,0 3 0,0-5 0,0-2 0,0 0 0,10-18 0,-3 16 0,12-25 0,-11 25 0,12-24 0,-14 26 0,20-30 0,-19 31 0,12-21 0,-16 26 0,3-4 0,-3 2 0,-1 1 0,5-4 0,-5 2 0,1 1 0,1 1 0,-2-1 0,1 1 0,1-3 0,-1 6 0,1-4 0,-1 1 0,1 1 0,-1-2 0,0 3 0,1-1 0,-1 0 0,1 1 0,-1-1 0,1 0 0,-1 1 0,-1-1 0,1 0 0,-1 1 0,2-1 0,-1 2 0,0-1 0,1-1 0,-1 2 0,0-3 0,1 3 0,1-2 0,-2 2 0,2-2 0,-2 2 0,2-2 0,-1 1 0,1-1 0,-1-1 0,0 2 0,1-3 0,-2 4 0,1-1 0,-1 1 0,0 0 0,1-2 0,-1 1 0,2-1 0,-1 0 0,1 1 0,-1-1 0,-1-1 0,1 3 0,-1-2 0,1 3 0,0-3 0,0 3 0,1-4 0,-2 2 0,8-16 0,-7 13 0,6-10 0,-9 14 0,2 1 0,-3-1 0,3 1 0,-3 0 0,1 0 0</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768066B-243E-BC49-86E9-F0EFC54EFC52}" type="datetimeFigureOut">
              <a:rPr lang="en-US" smtClean="0"/>
              <a:t>1/25/22</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5D07F46-C7DE-534F-A179-BDF7C2983BB2}" type="slidenum">
              <a:rPr lang="en-US" smtClean="0"/>
              <a:t>‹#›</a:t>
            </a:fld>
            <a:endParaRPr lang="en-US"/>
          </a:p>
        </p:txBody>
      </p:sp>
    </p:spTree>
    <p:extLst>
      <p:ext uri="{BB962C8B-B14F-4D97-AF65-F5344CB8AC3E}">
        <p14:creationId xmlns:p14="http://schemas.microsoft.com/office/powerpoint/2010/main" val="205334930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FEF268-C12B-724F-9240-9AAA0BDA2F68}"/>
              </a:ext>
            </a:extLst>
          </p:cNvPr>
          <p:cNvSpPr>
            <a:spLocks noGrp="1"/>
          </p:cNvSpPr>
          <p:nvPr>
            <p:ph type="ctrTitle"/>
          </p:nvPr>
        </p:nvSpPr>
        <p:spPr>
          <a:xfrm>
            <a:off x="1143000" y="1122363"/>
            <a:ext cx="6858000" cy="2387600"/>
          </a:xfrm>
        </p:spPr>
        <p:txBody>
          <a:bodyPr anchor="b"/>
          <a:lstStyle>
            <a:lvl1pPr algn="ctr">
              <a:defRPr sz="4500"/>
            </a:lvl1pPr>
          </a:lstStyle>
          <a:p>
            <a:r>
              <a:rPr lang="en-GB"/>
              <a:t>Click to edit Master title style</a:t>
            </a:r>
            <a:endParaRPr lang="en-US"/>
          </a:p>
        </p:txBody>
      </p:sp>
      <p:sp>
        <p:nvSpPr>
          <p:cNvPr id="3" name="Subtitle 2">
            <a:extLst>
              <a:ext uri="{FF2B5EF4-FFF2-40B4-BE49-F238E27FC236}">
                <a16:creationId xmlns:a16="http://schemas.microsoft.com/office/drawing/2014/main" id="{0DC58825-B030-9C48-9D7A-9043384C3AC6}"/>
              </a:ext>
            </a:extLst>
          </p:cNvPr>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GB"/>
              <a:t>Click to edit Master subtitle style</a:t>
            </a:r>
            <a:endParaRPr lang="en-US"/>
          </a:p>
        </p:txBody>
      </p:sp>
      <p:sp>
        <p:nvSpPr>
          <p:cNvPr id="4" name="Date Placeholder 3">
            <a:extLst>
              <a:ext uri="{FF2B5EF4-FFF2-40B4-BE49-F238E27FC236}">
                <a16:creationId xmlns:a16="http://schemas.microsoft.com/office/drawing/2014/main" id="{7348ECBD-72FE-5F4E-A47E-99B9EE60F45D}"/>
              </a:ext>
            </a:extLst>
          </p:cNvPr>
          <p:cNvSpPr>
            <a:spLocks noGrp="1"/>
          </p:cNvSpPr>
          <p:nvPr>
            <p:ph type="dt" sz="half" idx="10"/>
          </p:nvPr>
        </p:nvSpPr>
        <p:spPr/>
        <p:txBody>
          <a:bodyPr/>
          <a:lstStyle/>
          <a:p>
            <a:fld id="{3173EB16-20C5-9642-AADF-A2FDCA993D47}" type="datetime2">
              <a:rPr lang="en-GB" smtClean="0"/>
              <a:t>Tuesday, 25 January 2022</a:t>
            </a:fld>
            <a:endParaRPr lang="en-US"/>
          </a:p>
        </p:txBody>
      </p:sp>
      <p:sp>
        <p:nvSpPr>
          <p:cNvPr id="5" name="Footer Placeholder 4">
            <a:extLst>
              <a:ext uri="{FF2B5EF4-FFF2-40B4-BE49-F238E27FC236}">
                <a16:creationId xmlns:a16="http://schemas.microsoft.com/office/drawing/2014/main" id="{F54C9FE2-7093-ED4B-81E0-A0326F2FACE1}"/>
              </a:ext>
            </a:extLst>
          </p:cNvPr>
          <p:cNvSpPr>
            <a:spLocks noGrp="1"/>
          </p:cNvSpPr>
          <p:nvPr>
            <p:ph type="ftr" sz="quarter" idx="11"/>
          </p:nvPr>
        </p:nvSpPr>
        <p:spPr/>
        <p:txBody>
          <a:bodyPr/>
          <a:lstStyle/>
          <a:p>
            <a:r>
              <a:rPr lang="en-US"/>
              <a:t>Astronomy in the News - #28 GIANT ATOMIC FILAMENTS</a:t>
            </a:r>
          </a:p>
        </p:txBody>
      </p:sp>
      <p:sp>
        <p:nvSpPr>
          <p:cNvPr id="6" name="Slide Number Placeholder 5">
            <a:extLst>
              <a:ext uri="{FF2B5EF4-FFF2-40B4-BE49-F238E27FC236}">
                <a16:creationId xmlns:a16="http://schemas.microsoft.com/office/drawing/2014/main" id="{692D0C84-3271-F24A-945F-38B03B732A5C}"/>
              </a:ext>
            </a:extLst>
          </p:cNvPr>
          <p:cNvSpPr>
            <a:spLocks noGrp="1"/>
          </p:cNvSpPr>
          <p:nvPr>
            <p:ph type="sldNum" sz="quarter" idx="12"/>
          </p:nvPr>
        </p:nvSpPr>
        <p:spPr/>
        <p:txBody>
          <a:bodyPr/>
          <a:lstStyle/>
          <a:p>
            <a:fld id="{C01389E6-C847-4AD0-B56D-D205B2EAB1EE}" type="slidenum">
              <a:rPr lang="en-US" smtClean="0"/>
              <a:t>‹#›</a:t>
            </a:fld>
            <a:endParaRPr lang="en-US"/>
          </a:p>
        </p:txBody>
      </p:sp>
    </p:spTree>
    <p:extLst>
      <p:ext uri="{BB962C8B-B14F-4D97-AF65-F5344CB8AC3E}">
        <p14:creationId xmlns:p14="http://schemas.microsoft.com/office/powerpoint/2010/main" val="68165344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246BC4-0EEB-864D-8CA8-B1695EC10A34}"/>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0FB5D682-539A-4047-BC55-E67035145538}"/>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B297D01D-85C7-8E4F-AB54-98705659EEEF}"/>
              </a:ext>
            </a:extLst>
          </p:cNvPr>
          <p:cNvSpPr>
            <a:spLocks noGrp="1"/>
          </p:cNvSpPr>
          <p:nvPr>
            <p:ph type="dt" sz="half" idx="10"/>
          </p:nvPr>
        </p:nvSpPr>
        <p:spPr/>
        <p:txBody>
          <a:bodyPr/>
          <a:lstStyle/>
          <a:p>
            <a:fld id="{A560B714-5D54-B94F-B4F7-ACE40FCB9498}" type="datetime2">
              <a:rPr lang="en-GB" smtClean="0"/>
              <a:t>Tuesday, 25 January 2022</a:t>
            </a:fld>
            <a:endParaRPr lang="en-US"/>
          </a:p>
        </p:txBody>
      </p:sp>
      <p:sp>
        <p:nvSpPr>
          <p:cNvPr id="5" name="Footer Placeholder 4">
            <a:extLst>
              <a:ext uri="{FF2B5EF4-FFF2-40B4-BE49-F238E27FC236}">
                <a16:creationId xmlns:a16="http://schemas.microsoft.com/office/drawing/2014/main" id="{D3FC73A7-A57E-EF47-8E6D-76E9EF1DFE75}"/>
              </a:ext>
            </a:extLst>
          </p:cNvPr>
          <p:cNvSpPr>
            <a:spLocks noGrp="1"/>
          </p:cNvSpPr>
          <p:nvPr>
            <p:ph type="ftr" sz="quarter" idx="11"/>
          </p:nvPr>
        </p:nvSpPr>
        <p:spPr/>
        <p:txBody>
          <a:bodyPr/>
          <a:lstStyle/>
          <a:p>
            <a:r>
              <a:rPr lang="en-US"/>
              <a:t>Astronomy in the News - #28 GIANT ATOMIC FILAMENTS</a:t>
            </a:r>
          </a:p>
        </p:txBody>
      </p:sp>
      <p:sp>
        <p:nvSpPr>
          <p:cNvPr id="6" name="Slide Number Placeholder 5">
            <a:extLst>
              <a:ext uri="{FF2B5EF4-FFF2-40B4-BE49-F238E27FC236}">
                <a16:creationId xmlns:a16="http://schemas.microsoft.com/office/drawing/2014/main" id="{658B185A-2C42-2F41-BC9B-E36C98482917}"/>
              </a:ext>
            </a:extLst>
          </p:cNvPr>
          <p:cNvSpPr>
            <a:spLocks noGrp="1"/>
          </p:cNvSpPr>
          <p:nvPr>
            <p:ph type="sldNum" sz="quarter" idx="12"/>
          </p:nvPr>
        </p:nvSpPr>
        <p:spPr/>
        <p:txBody>
          <a:bodyPr/>
          <a:lstStyle/>
          <a:p>
            <a:fld id="{C01389E6-C847-4AD0-B56D-D205B2EAB1EE}" type="slidenum">
              <a:rPr lang="en-US" smtClean="0"/>
              <a:t>‹#›</a:t>
            </a:fld>
            <a:endParaRPr lang="en-US"/>
          </a:p>
        </p:txBody>
      </p:sp>
    </p:spTree>
    <p:extLst>
      <p:ext uri="{BB962C8B-B14F-4D97-AF65-F5344CB8AC3E}">
        <p14:creationId xmlns:p14="http://schemas.microsoft.com/office/powerpoint/2010/main" val="54056177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4731E1-AF8F-A54A-B007-2AE847FB9647}"/>
              </a:ext>
            </a:extLst>
          </p:cNvPr>
          <p:cNvSpPr>
            <a:spLocks noGrp="1"/>
          </p:cNvSpPr>
          <p:nvPr>
            <p:ph type="title"/>
          </p:nvPr>
        </p:nvSpPr>
        <p:spPr>
          <a:xfrm>
            <a:off x="623888" y="1709739"/>
            <a:ext cx="7886700" cy="2852737"/>
          </a:xfrm>
        </p:spPr>
        <p:txBody>
          <a:bodyPr anchor="b"/>
          <a:lstStyle>
            <a:lvl1pPr>
              <a:defRPr sz="4500"/>
            </a:lvl1pPr>
          </a:lstStyle>
          <a:p>
            <a:r>
              <a:rPr lang="en-GB"/>
              <a:t>Click to edit Master title style</a:t>
            </a:r>
            <a:endParaRPr lang="en-US"/>
          </a:p>
        </p:txBody>
      </p:sp>
      <p:sp>
        <p:nvSpPr>
          <p:cNvPr id="3" name="Text Placeholder 2">
            <a:extLst>
              <a:ext uri="{FF2B5EF4-FFF2-40B4-BE49-F238E27FC236}">
                <a16:creationId xmlns:a16="http://schemas.microsoft.com/office/drawing/2014/main" id="{655A4616-29A0-0843-A674-ACC9E525983F}"/>
              </a:ext>
            </a:extLst>
          </p:cNvPr>
          <p:cNvSpPr>
            <a:spLocks noGrp="1"/>
          </p:cNvSpPr>
          <p:nvPr>
            <p:ph type="body" idx="1"/>
          </p:nvPr>
        </p:nvSpPr>
        <p:spPr>
          <a:xfrm>
            <a:off x="623888" y="4589464"/>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GB"/>
              <a:t>Click to edit Master text styles</a:t>
            </a:r>
          </a:p>
        </p:txBody>
      </p:sp>
      <p:sp>
        <p:nvSpPr>
          <p:cNvPr id="4" name="Date Placeholder 3">
            <a:extLst>
              <a:ext uri="{FF2B5EF4-FFF2-40B4-BE49-F238E27FC236}">
                <a16:creationId xmlns:a16="http://schemas.microsoft.com/office/drawing/2014/main" id="{2AB5D3DF-0889-D747-88FD-ECB404F66E42}"/>
              </a:ext>
            </a:extLst>
          </p:cNvPr>
          <p:cNvSpPr>
            <a:spLocks noGrp="1"/>
          </p:cNvSpPr>
          <p:nvPr>
            <p:ph type="dt" sz="half" idx="10"/>
          </p:nvPr>
        </p:nvSpPr>
        <p:spPr/>
        <p:txBody>
          <a:bodyPr/>
          <a:lstStyle/>
          <a:p>
            <a:fld id="{6433ECE9-A80C-1247-85A6-5D621863352A}" type="datetime2">
              <a:rPr lang="en-GB" smtClean="0"/>
              <a:t>Tuesday, 25 January 2022</a:t>
            </a:fld>
            <a:endParaRPr lang="en-US"/>
          </a:p>
        </p:txBody>
      </p:sp>
      <p:sp>
        <p:nvSpPr>
          <p:cNvPr id="5" name="Footer Placeholder 4">
            <a:extLst>
              <a:ext uri="{FF2B5EF4-FFF2-40B4-BE49-F238E27FC236}">
                <a16:creationId xmlns:a16="http://schemas.microsoft.com/office/drawing/2014/main" id="{4913E29A-911A-254E-AD17-D751F289BA23}"/>
              </a:ext>
            </a:extLst>
          </p:cNvPr>
          <p:cNvSpPr>
            <a:spLocks noGrp="1"/>
          </p:cNvSpPr>
          <p:nvPr>
            <p:ph type="ftr" sz="quarter" idx="11"/>
          </p:nvPr>
        </p:nvSpPr>
        <p:spPr/>
        <p:txBody>
          <a:bodyPr/>
          <a:lstStyle/>
          <a:p>
            <a:r>
              <a:rPr lang="en-US"/>
              <a:t>Astronomy in the News - #28 GIANT ATOMIC FILAMENTS</a:t>
            </a:r>
          </a:p>
        </p:txBody>
      </p:sp>
      <p:sp>
        <p:nvSpPr>
          <p:cNvPr id="6" name="Slide Number Placeholder 5">
            <a:extLst>
              <a:ext uri="{FF2B5EF4-FFF2-40B4-BE49-F238E27FC236}">
                <a16:creationId xmlns:a16="http://schemas.microsoft.com/office/drawing/2014/main" id="{9EC00281-9EC0-AA40-97CA-49A86AC317A8}"/>
              </a:ext>
            </a:extLst>
          </p:cNvPr>
          <p:cNvSpPr>
            <a:spLocks noGrp="1"/>
          </p:cNvSpPr>
          <p:nvPr>
            <p:ph type="sldNum" sz="quarter" idx="12"/>
          </p:nvPr>
        </p:nvSpPr>
        <p:spPr/>
        <p:txBody>
          <a:bodyPr/>
          <a:lstStyle/>
          <a:p>
            <a:fld id="{C01389E6-C847-4AD0-B56D-D205B2EAB1EE}" type="slidenum">
              <a:rPr lang="en-US" smtClean="0"/>
              <a:t>‹#›</a:t>
            </a:fld>
            <a:endParaRPr lang="en-US"/>
          </a:p>
        </p:txBody>
      </p:sp>
    </p:spTree>
    <p:extLst>
      <p:ext uri="{BB962C8B-B14F-4D97-AF65-F5344CB8AC3E}">
        <p14:creationId xmlns:p14="http://schemas.microsoft.com/office/powerpoint/2010/main" val="285494735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6E742F-727F-7E41-A5B5-66FCA19C7B97}"/>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58A1DDB5-CDEC-F54F-80F8-AEAE4AE9E970}"/>
              </a:ext>
            </a:extLst>
          </p:cNvPr>
          <p:cNvSpPr>
            <a:spLocks noGrp="1"/>
          </p:cNvSpPr>
          <p:nvPr>
            <p:ph sz="half" idx="1"/>
          </p:nvPr>
        </p:nvSpPr>
        <p:spPr>
          <a:xfrm>
            <a:off x="628650" y="1825625"/>
            <a:ext cx="38862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a:extLst>
              <a:ext uri="{FF2B5EF4-FFF2-40B4-BE49-F238E27FC236}">
                <a16:creationId xmlns:a16="http://schemas.microsoft.com/office/drawing/2014/main" id="{644C89E2-9599-1543-8759-34BFDD8EAAD3}"/>
              </a:ext>
            </a:extLst>
          </p:cNvPr>
          <p:cNvSpPr>
            <a:spLocks noGrp="1"/>
          </p:cNvSpPr>
          <p:nvPr>
            <p:ph sz="half" idx="2"/>
          </p:nvPr>
        </p:nvSpPr>
        <p:spPr>
          <a:xfrm>
            <a:off x="4629150" y="1825625"/>
            <a:ext cx="38862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Date Placeholder 4">
            <a:extLst>
              <a:ext uri="{FF2B5EF4-FFF2-40B4-BE49-F238E27FC236}">
                <a16:creationId xmlns:a16="http://schemas.microsoft.com/office/drawing/2014/main" id="{7D297046-0D51-C34D-9B0B-BF8713E65A4B}"/>
              </a:ext>
            </a:extLst>
          </p:cNvPr>
          <p:cNvSpPr>
            <a:spLocks noGrp="1"/>
          </p:cNvSpPr>
          <p:nvPr>
            <p:ph type="dt" sz="half" idx="10"/>
          </p:nvPr>
        </p:nvSpPr>
        <p:spPr/>
        <p:txBody>
          <a:bodyPr/>
          <a:lstStyle/>
          <a:p>
            <a:fld id="{BF21F350-37DB-CD49-8491-0C079412BC7D}" type="datetime2">
              <a:rPr lang="en-GB" smtClean="0"/>
              <a:t>Tuesday, 25 January 2022</a:t>
            </a:fld>
            <a:endParaRPr lang="en-US"/>
          </a:p>
        </p:txBody>
      </p:sp>
      <p:sp>
        <p:nvSpPr>
          <p:cNvPr id="6" name="Footer Placeholder 5">
            <a:extLst>
              <a:ext uri="{FF2B5EF4-FFF2-40B4-BE49-F238E27FC236}">
                <a16:creationId xmlns:a16="http://schemas.microsoft.com/office/drawing/2014/main" id="{0AB446C2-C4AB-DD45-9D24-735647035790}"/>
              </a:ext>
            </a:extLst>
          </p:cNvPr>
          <p:cNvSpPr>
            <a:spLocks noGrp="1"/>
          </p:cNvSpPr>
          <p:nvPr>
            <p:ph type="ftr" sz="quarter" idx="11"/>
          </p:nvPr>
        </p:nvSpPr>
        <p:spPr/>
        <p:txBody>
          <a:bodyPr/>
          <a:lstStyle/>
          <a:p>
            <a:r>
              <a:rPr lang="en-US"/>
              <a:t>Astronomy in the News - #28 GIANT ATOMIC FILAMENTS</a:t>
            </a:r>
          </a:p>
        </p:txBody>
      </p:sp>
      <p:sp>
        <p:nvSpPr>
          <p:cNvPr id="7" name="Slide Number Placeholder 6">
            <a:extLst>
              <a:ext uri="{FF2B5EF4-FFF2-40B4-BE49-F238E27FC236}">
                <a16:creationId xmlns:a16="http://schemas.microsoft.com/office/drawing/2014/main" id="{813E35E2-FF8F-3A4A-92EB-1804630319AA}"/>
              </a:ext>
            </a:extLst>
          </p:cNvPr>
          <p:cNvSpPr>
            <a:spLocks noGrp="1"/>
          </p:cNvSpPr>
          <p:nvPr>
            <p:ph type="sldNum" sz="quarter" idx="12"/>
          </p:nvPr>
        </p:nvSpPr>
        <p:spPr/>
        <p:txBody>
          <a:bodyPr/>
          <a:lstStyle/>
          <a:p>
            <a:fld id="{C01389E6-C847-4AD0-B56D-D205B2EAB1EE}" type="slidenum">
              <a:rPr lang="en-US" smtClean="0"/>
              <a:t>‹#›</a:t>
            </a:fld>
            <a:endParaRPr lang="en-US"/>
          </a:p>
        </p:txBody>
      </p:sp>
    </p:spTree>
    <p:extLst>
      <p:ext uri="{BB962C8B-B14F-4D97-AF65-F5344CB8AC3E}">
        <p14:creationId xmlns:p14="http://schemas.microsoft.com/office/powerpoint/2010/main" val="172465151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84F2DC-7E64-8044-B475-C32A0F31FDF7}"/>
              </a:ext>
            </a:extLst>
          </p:cNvPr>
          <p:cNvSpPr>
            <a:spLocks noGrp="1"/>
          </p:cNvSpPr>
          <p:nvPr>
            <p:ph type="title"/>
          </p:nvPr>
        </p:nvSpPr>
        <p:spPr>
          <a:xfrm>
            <a:off x="629841" y="365126"/>
            <a:ext cx="7886700" cy="1325563"/>
          </a:xfrm>
        </p:spPr>
        <p:txBody>
          <a:bodyPr/>
          <a:lstStyle/>
          <a:p>
            <a:r>
              <a:rPr lang="en-GB"/>
              <a:t>Click to edit Master title style</a:t>
            </a:r>
            <a:endParaRPr lang="en-US"/>
          </a:p>
        </p:txBody>
      </p:sp>
      <p:sp>
        <p:nvSpPr>
          <p:cNvPr id="3" name="Text Placeholder 2">
            <a:extLst>
              <a:ext uri="{FF2B5EF4-FFF2-40B4-BE49-F238E27FC236}">
                <a16:creationId xmlns:a16="http://schemas.microsoft.com/office/drawing/2014/main" id="{469A1D0D-4AA2-A54E-93E9-471D56347821}"/>
              </a:ext>
            </a:extLst>
          </p:cNvPr>
          <p:cNvSpPr>
            <a:spLocks noGrp="1"/>
          </p:cNvSpPr>
          <p:nvPr>
            <p:ph type="body" idx="1"/>
          </p:nvPr>
        </p:nvSpPr>
        <p:spPr>
          <a:xfrm>
            <a:off x="629842" y="1681163"/>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GB"/>
              <a:t>Click to edit Master text styles</a:t>
            </a:r>
          </a:p>
        </p:txBody>
      </p:sp>
      <p:sp>
        <p:nvSpPr>
          <p:cNvPr id="4" name="Content Placeholder 3">
            <a:extLst>
              <a:ext uri="{FF2B5EF4-FFF2-40B4-BE49-F238E27FC236}">
                <a16:creationId xmlns:a16="http://schemas.microsoft.com/office/drawing/2014/main" id="{036387D2-FEC9-7C42-85CA-599E4949E68F}"/>
              </a:ext>
            </a:extLst>
          </p:cNvPr>
          <p:cNvSpPr>
            <a:spLocks noGrp="1"/>
          </p:cNvSpPr>
          <p:nvPr>
            <p:ph sz="half" idx="2"/>
          </p:nvPr>
        </p:nvSpPr>
        <p:spPr>
          <a:xfrm>
            <a:off x="629842" y="2505075"/>
            <a:ext cx="3868340"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Text Placeholder 4">
            <a:extLst>
              <a:ext uri="{FF2B5EF4-FFF2-40B4-BE49-F238E27FC236}">
                <a16:creationId xmlns:a16="http://schemas.microsoft.com/office/drawing/2014/main" id="{1FA2EE56-0C94-8244-A373-2D2E28F3AE47}"/>
              </a:ext>
            </a:extLst>
          </p:cNvPr>
          <p:cNvSpPr>
            <a:spLocks noGrp="1"/>
          </p:cNvSpPr>
          <p:nvPr>
            <p:ph type="body" sz="quarter" idx="3"/>
          </p:nvPr>
        </p:nvSpPr>
        <p:spPr>
          <a:xfrm>
            <a:off x="4629150"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GB"/>
              <a:t>Click to edit Master text styles</a:t>
            </a:r>
          </a:p>
        </p:txBody>
      </p:sp>
      <p:sp>
        <p:nvSpPr>
          <p:cNvPr id="6" name="Content Placeholder 5">
            <a:extLst>
              <a:ext uri="{FF2B5EF4-FFF2-40B4-BE49-F238E27FC236}">
                <a16:creationId xmlns:a16="http://schemas.microsoft.com/office/drawing/2014/main" id="{DF6DF7ED-08F7-6B47-8FD7-9BB9A68FB80F}"/>
              </a:ext>
            </a:extLst>
          </p:cNvPr>
          <p:cNvSpPr>
            <a:spLocks noGrp="1"/>
          </p:cNvSpPr>
          <p:nvPr>
            <p:ph sz="quarter" idx="4"/>
          </p:nvPr>
        </p:nvSpPr>
        <p:spPr>
          <a:xfrm>
            <a:off x="4629150" y="2505075"/>
            <a:ext cx="3887391"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7" name="Date Placeholder 6">
            <a:extLst>
              <a:ext uri="{FF2B5EF4-FFF2-40B4-BE49-F238E27FC236}">
                <a16:creationId xmlns:a16="http://schemas.microsoft.com/office/drawing/2014/main" id="{0EC59C80-6EDE-5740-9198-12799B41D96E}"/>
              </a:ext>
            </a:extLst>
          </p:cNvPr>
          <p:cNvSpPr>
            <a:spLocks noGrp="1"/>
          </p:cNvSpPr>
          <p:nvPr>
            <p:ph type="dt" sz="half" idx="10"/>
          </p:nvPr>
        </p:nvSpPr>
        <p:spPr/>
        <p:txBody>
          <a:bodyPr/>
          <a:lstStyle/>
          <a:p>
            <a:fld id="{8AD54F87-342F-5E45-B9A6-D3AA5DAC2BCB}" type="datetime2">
              <a:rPr lang="en-GB" smtClean="0"/>
              <a:t>Tuesday, 25 January 2022</a:t>
            </a:fld>
            <a:endParaRPr lang="en-US"/>
          </a:p>
        </p:txBody>
      </p:sp>
      <p:sp>
        <p:nvSpPr>
          <p:cNvPr id="8" name="Footer Placeholder 7">
            <a:extLst>
              <a:ext uri="{FF2B5EF4-FFF2-40B4-BE49-F238E27FC236}">
                <a16:creationId xmlns:a16="http://schemas.microsoft.com/office/drawing/2014/main" id="{732A85C5-11B4-5047-B001-751E75DEF82B}"/>
              </a:ext>
            </a:extLst>
          </p:cNvPr>
          <p:cNvSpPr>
            <a:spLocks noGrp="1"/>
          </p:cNvSpPr>
          <p:nvPr>
            <p:ph type="ftr" sz="quarter" idx="11"/>
          </p:nvPr>
        </p:nvSpPr>
        <p:spPr/>
        <p:txBody>
          <a:bodyPr/>
          <a:lstStyle/>
          <a:p>
            <a:r>
              <a:rPr lang="en-US"/>
              <a:t>Astronomy in the News - #28 GIANT ATOMIC FILAMENTS</a:t>
            </a:r>
          </a:p>
        </p:txBody>
      </p:sp>
      <p:sp>
        <p:nvSpPr>
          <p:cNvPr id="9" name="Slide Number Placeholder 8">
            <a:extLst>
              <a:ext uri="{FF2B5EF4-FFF2-40B4-BE49-F238E27FC236}">
                <a16:creationId xmlns:a16="http://schemas.microsoft.com/office/drawing/2014/main" id="{1B76D41C-9CC7-E244-933C-749EB4D53D49}"/>
              </a:ext>
            </a:extLst>
          </p:cNvPr>
          <p:cNvSpPr>
            <a:spLocks noGrp="1"/>
          </p:cNvSpPr>
          <p:nvPr>
            <p:ph type="sldNum" sz="quarter" idx="12"/>
          </p:nvPr>
        </p:nvSpPr>
        <p:spPr/>
        <p:txBody>
          <a:bodyPr/>
          <a:lstStyle/>
          <a:p>
            <a:fld id="{C01389E6-C847-4AD0-B56D-D205B2EAB1EE}" type="slidenum">
              <a:rPr lang="en-US" smtClean="0"/>
              <a:t>‹#›</a:t>
            </a:fld>
            <a:endParaRPr lang="en-US"/>
          </a:p>
        </p:txBody>
      </p:sp>
    </p:spTree>
    <p:extLst>
      <p:ext uri="{BB962C8B-B14F-4D97-AF65-F5344CB8AC3E}">
        <p14:creationId xmlns:p14="http://schemas.microsoft.com/office/powerpoint/2010/main" val="226571806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868692-EF30-1E47-B959-EDE4B9AD3F60}"/>
              </a:ext>
            </a:extLst>
          </p:cNvPr>
          <p:cNvSpPr>
            <a:spLocks noGrp="1"/>
          </p:cNvSpPr>
          <p:nvPr>
            <p:ph type="title"/>
          </p:nvPr>
        </p:nvSpPr>
        <p:spPr/>
        <p:txBody>
          <a:bodyPr/>
          <a:lstStyle/>
          <a:p>
            <a:r>
              <a:rPr lang="en-GB"/>
              <a:t>Click to edit Master title style</a:t>
            </a:r>
            <a:endParaRPr lang="en-US"/>
          </a:p>
        </p:txBody>
      </p:sp>
      <p:sp>
        <p:nvSpPr>
          <p:cNvPr id="3" name="Date Placeholder 2">
            <a:extLst>
              <a:ext uri="{FF2B5EF4-FFF2-40B4-BE49-F238E27FC236}">
                <a16:creationId xmlns:a16="http://schemas.microsoft.com/office/drawing/2014/main" id="{AA8B2E2B-21D2-AB45-B599-8CD042539D27}"/>
              </a:ext>
            </a:extLst>
          </p:cNvPr>
          <p:cNvSpPr>
            <a:spLocks noGrp="1"/>
          </p:cNvSpPr>
          <p:nvPr>
            <p:ph type="dt" sz="half" idx="10"/>
          </p:nvPr>
        </p:nvSpPr>
        <p:spPr/>
        <p:txBody>
          <a:bodyPr/>
          <a:lstStyle/>
          <a:p>
            <a:fld id="{56CD6367-5BE6-1548-ABFC-B7909A9C2164}" type="datetime2">
              <a:rPr lang="en-GB" smtClean="0"/>
              <a:t>Tuesday, 25 January 2022</a:t>
            </a:fld>
            <a:endParaRPr lang="en-US"/>
          </a:p>
        </p:txBody>
      </p:sp>
      <p:sp>
        <p:nvSpPr>
          <p:cNvPr id="4" name="Footer Placeholder 3">
            <a:extLst>
              <a:ext uri="{FF2B5EF4-FFF2-40B4-BE49-F238E27FC236}">
                <a16:creationId xmlns:a16="http://schemas.microsoft.com/office/drawing/2014/main" id="{938F43DF-0E22-F94D-B176-45CD806BF22F}"/>
              </a:ext>
            </a:extLst>
          </p:cNvPr>
          <p:cNvSpPr>
            <a:spLocks noGrp="1"/>
          </p:cNvSpPr>
          <p:nvPr>
            <p:ph type="ftr" sz="quarter" idx="11"/>
          </p:nvPr>
        </p:nvSpPr>
        <p:spPr/>
        <p:txBody>
          <a:bodyPr/>
          <a:lstStyle/>
          <a:p>
            <a:r>
              <a:rPr lang="en-US"/>
              <a:t>Astronomy in the News - #28 GIANT ATOMIC FILAMENTS</a:t>
            </a:r>
          </a:p>
        </p:txBody>
      </p:sp>
      <p:sp>
        <p:nvSpPr>
          <p:cNvPr id="5" name="Slide Number Placeholder 4">
            <a:extLst>
              <a:ext uri="{FF2B5EF4-FFF2-40B4-BE49-F238E27FC236}">
                <a16:creationId xmlns:a16="http://schemas.microsoft.com/office/drawing/2014/main" id="{885A7270-F0E2-204A-A74A-6FE6722B099A}"/>
              </a:ext>
            </a:extLst>
          </p:cNvPr>
          <p:cNvSpPr>
            <a:spLocks noGrp="1"/>
          </p:cNvSpPr>
          <p:nvPr>
            <p:ph type="sldNum" sz="quarter" idx="12"/>
          </p:nvPr>
        </p:nvSpPr>
        <p:spPr/>
        <p:txBody>
          <a:bodyPr/>
          <a:lstStyle/>
          <a:p>
            <a:fld id="{C01389E6-C847-4AD0-B56D-D205B2EAB1EE}" type="slidenum">
              <a:rPr lang="en-US" smtClean="0"/>
              <a:t>‹#›</a:t>
            </a:fld>
            <a:endParaRPr lang="en-US"/>
          </a:p>
        </p:txBody>
      </p:sp>
    </p:spTree>
    <p:extLst>
      <p:ext uri="{BB962C8B-B14F-4D97-AF65-F5344CB8AC3E}">
        <p14:creationId xmlns:p14="http://schemas.microsoft.com/office/powerpoint/2010/main" val="11121558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008BCB4-21D1-E74A-B051-C8EFB79A6AAE}"/>
              </a:ext>
            </a:extLst>
          </p:cNvPr>
          <p:cNvSpPr>
            <a:spLocks noGrp="1"/>
          </p:cNvSpPr>
          <p:nvPr>
            <p:ph type="dt" sz="half" idx="10"/>
          </p:nvPr>
        </p:nvSpPr>
        <p:spPr/>
        <p:txBody>
          <a:bodyPr/>
          <a:lstStyle/>
          <a:p>
            <a:fld id="{C192F474-AC97-2548-948C-1354624EBA8C}" type="datetime2">
              <a:rPr lang="en-GB" smtClean="0"/>
              <a:t>Tuesday, 25 January 2022</a:t>
            </a:fld>
            <a:endParaRPr lang="en-US"/>
          </a:p>
        </p:txBody>
      </p:sp>
      <p:sp>
        <p:nvSpPr>
          <p:cNvPr id="3" name="Footer Placeholder 2">
            <a:extLst>
              <a:ext uri="{FF2B5EF4-FFF2-40B4-BE49-F238E27FC236}">
                <a16:creationId xmlns:a16="http://schemas.microsoft.com/office/drawing/2014/main" id="{31952646-646E-4D41-B2F3-75D0AEF2E365}"/>
              </a:ext>
            </a:extLst>
          </p:cNvPr>
          <p:cNvSpPr>
            <a:spLocks noGrp="1"/>
          </p:cNvSpPr>
          <p:nvPr>
            <p:ph type="ftr" sz="quarter" idx="11"/>
          </p:nvPr>
        </p:nvSpPr>
        <p:spPr/>
        <p:txBody>
          <a:bodyPr/>
          <a:lstStyle/>
          <a:p>
            <a:r>
              <a:rPr lang="en-US"/>
              <a:t>Astronomy in the News - #28 GIANT ATOMIC FILAMENTS</a:t>
            </a:r>
          </a:p>
        </p:txBody>
      </p:sp>
      <p:sp>
        <p:nvSpPr>
          <p:cNvPr id="4" name="Slide Number Placeholder 3">
            <a:extLst>
              <a:ext uri="{FF2B5EF4-FFF2-40B4-BE49-F238E27FC236}">
                <a16:creationId xmlns:a16="http://schemas.microsoft.com/office/drawing/2014/main" id="{2AE2B3F7-B761-2D42-94B3-B9E0AC9D75F8}"/>
              </a:ext>
            </a:extLst>
          </p:cNvPr>
          <p:cNvSpPr>
            <a:spLocks noGrp="1"/>
          </p:cNvSpPr>
          <p:nvPr>
            <p:ph type="sldNum" sz="quarter" idx="12"/>
          </p:nvPr>
        </p:nvSpPr>
        <p:spPr/>
        <p:txBody>
          <a:bodyPr/>
          <a:lstStyle/>
          <a:p>
            <a:fld id="{C01389E6-C847-4AD0-B56D-D205B2EAB1EE}" type="slidenum">
              <a:rPr lang="en-US" smtClean="0"/>
              <a:t>‹#›</a:t>
            </a:fld>
            <a:endParaRPr lang="en-US"/>
          </a:p>
        </p:txBody>
      </p:sp>
    </p:spTree>
    <p:extLst>
      <p:ext uri="{BB962C8B-B14F-4D97-AF65-F5344CB8AC3E}">
        <p14:creationId xmlns:p14="http://schemas.microsoft.com/office/powerpoint/2010/main" val="304561895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0F58F8-46D0-F446-B9BD-078D65842186}"/>
              </a:ext>
            </a:extLst>
          </p:cNvPr>
          <p:cNvSpPr>
            <a:spLocks noGrp="1"/>
          </p:cNvSpPr>
          <p:nvPr>
            <p:ph type="title"/>
          </p:nvPr>
        </p:nvSpPr>
        <p:spPr>
          <a:xfrm>
            <a:off x="629841" y="457200"/>
            <a:ext cx="2949178" cy="1600200"/>
          </a:xfrm>
        </p:spPr>
        <p:txBody>
          <a:bodyPr anchor="b"/>
          <a:lstStyle>
            <a:lvl1pPr>
              <a:defRPr sz="2400"/>
            </a:lvl1pPr>
          </a:lstStyle>
          <a:p>
            <a:r>
              <a:rPr lang="en-GB"/>
              <a:t>Click to edit Master title style</a:t>
            </a:r>
            <a:endParaRPr lang="en-US"/>
          </a:p>
        </p:txBody>
      </p:sp>
      <p:sp>
        <p:nvSpPr>
          <p:cNvPr id="3" name="Content Placeholder 2">
            <a:extLst>
              <a:ext uri="{FF2B5EF4-FFF2-40B4-BE49-F238E27FC236}">
                <a16:creationId xmlns:a16="http://schemas.microsoft.com/office/drawing/2014/main" id="{D5DCC110-3B8A-264C-89E3-9DE8BC9CCF96}"/>
              </a:ext>
            </a:extLst>
          </p:cNvPr>
          <p:cNvSpPr>
            <a:spLocks noGrp="1"/>
          </p:cNvSpPr>
          <p:nvPr>
            <p:ph idx="1"/>
          </p:nvPr>
        </p:nvSpPr>
        <p:spPr>
          <a:xfrm>
            <a:off x="3887391" y="987426"/>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Text Placeholder 3">
            <a:extLst>
              <a:ext uri="{FF2B5EF4-FFF2-40B4-BE49-F238E27FC236}">
                <a16:creationId xmlns:a16="http://schemas.microsoft.com/office/drawing/2014/main" id="{435AD943-32DD-254D-AAFE-41965DF49FEE}"/>
              </a:ext>
            </a:extLst>
          </p:cNvPr>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GB"/>
              <a:t>Click to edit Master text styles</a:t>
            </a:r>
          </a:p>
        </p:txBody>
      </p:sp>
      <p:sp>
        <p:nvSpPr>
          <p:cNvPr id="5" name="Date Placeholder 4">
            <a:extLst>
              <a:ext uri="{FF2B5EF4-FFF2-40B4-BE49-F238E27FC236}">
                <a16:creationId xmlns:a16="http://schemas.microsoft.com/office/drawing/2014/main" id="{25B0D057-AFEA-6D4D-81D0-DA3DA9BB73AB}"/>
              </a:ext>
            </a:extLst>
          </p:cNvPr>
          <p:cNvSpPr>
            <a:spLocks noGrp="1"/>
          </p:cNvSpPr>
          <p:nvPr>
            <p:ph type="dt" sz="half" idx="10"/>
          </p:nvPr>
        </p:nvSpPr>
        <p:spPr/>
        <p:txBody>
          <a:bodyPr/>
          <a:lstStyle/>
          <a:p>
            <a:fld id="{B20C437D-5216-E240-8009-C5941A37774D}" type="datetime2">
              <a:rPr lang="en-GB" smtClean="0"/>
              <a:t>Tuesday, 25 January 2022</a:t>
            </a:fld>
            <a:endParaRPr lang="en-US"/>
          </a:p>
        </p:txBody>
      </p:sp>
      <p:sp>
        <p:nvSpPr>
          <p:cNvPr id="6" name="Footer Placeholder 5">
            <a:extLst>
              <a:ext uri="{FF2B5EF4-FFF2-40B4-BE49-F238E27FC236}">
                <a16:creationId xmlns:a16="http://schemas.microsoft.com/office/drawing/2014/main" id="{088781FC-F701-F74A-B5A0-27AB17B77E1F}"/>
              </a:ext>
            </a:extLst>
          </p:cNvPr>
          <p:cNvSpPr>
            <a:spLocks noGrp="1"/>
          </p:cNvSpPr>
          <p:nvPr>
            <p:ph type="ftr" sz="quarter" idx="11"/>
          </p:nvPr>
        </p:nvSpPr>
        <p:spPr/>
        <p:txBody>
          <a:bodyPr/>
          <a:lstStyle/>
          <a:p>
            <a:r>
              <a:rPr lang="en-US"/>
              <a:t>Astronomy in the News - #28 GIANT ATOMIC FILAMENTS</a:t>
            </a:r>
          </a:p>
        </p:txBody>
      </p:sp>
      <p:sp>
        <p:nvSpPr>
          <p:cNvPr id="7" name="Slide Number Placeholder 6">
            <a:extLst>
              <a:ext uri="{FF2B5EF4-FFF2-40B4-BE49-F238E27FC236}">
                <a16:creationId xmlns:a16="http://schemas.microsoft.com/office/drawing/2014/main" id="{67CC0671-65C0-2541-9AB9-C0A686CF5D06}"/>
              </a:ext>
            </a:extLst>
          </p:cNvPr>
          <p:cNvSpPr>
            <a:spLocks noGrp="1"/>
          </p:cNvSpPr>
          <p:nvPr>
            <p:ph type="sldNum" sz="quarter" idx="12"/>
          </p:nvPr>
        </p:nvSpPr>
        <p:spPr/>
        <p:txBody>
          <a:bodyPr/>
          <a:lstStyle/>
          <a:p>
            <a:fld id="{C01389E6-C847-4AD0-B56D-D205B2EAB1EE}" type="slidenum">
              <a:rPr lang="en-US" smtClean="0"/>
              <a:t>‹#›</a:t>
            </a:fld>
            <a:endParaRPr lang="en-US"/>
          </a:p>
        </p:txBody>
      </p:sp>
    </p:spTree>
    <p:extLst>
      <p:ext uri="{BB962C8B-B14F-4D97-AF65-F5344CB8AC3E}">
        <p14:creationId xmlns:p14="http://schemas.microsoft.com/office/powerpoint/2010/main" val="140013969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DD212A-29EA-E04F-90D2-5FBE3722E707}"/>
              </a:ext>
            </a:extLst>
          </p:cNvPr>
          <p:cNvSpPr>
            <a:spLocks noGrp="1"/>
          </p:cNvSpPr>
          <p:nvPr>
            <p:ph type="title"/>
          </p:nvPr>
        </p:nvSpPr>
        <p:spPr>
          <a:xfrm>
            <a:off x="629841" y="457200"/>
            <a:ext cx="2949178" cy="1600200"/>
          </a:xfrm>
        </p:spPr>
        <p:txBody>
          <a:bodyPr anchor="b"/>
          <a:lstStyle>
            <a:lvl1pPr>
              <a:defRPr sz="2400"/>
            </a:lvl1pPr>
          </a:lstStyle>
          <a:p>
            <a:r>
              <a:rPr lang="en-GB"/>
              <a:t>Click to edit Master title style</a:t>
            </a:r>
            <a:endParaRPr lang="en-US"/>
          </a:p>
        </p:txBody>
      </p:sp>
      <p:sp>
        <p:nvSpPr>
          <p:cNvPr id="3" name="Picture Placeholder 2">
            <a:extLst>
              <a:ext uri="{FF2B5EF4-FFF2-40B4-BE49-F238E27FC236}">
                <a16:creationId xmlns:a16="http://schemas.microsoft.com/office/drawing/2014/main" id="{D15A4DE7-4305-4644-8110-9D403ACE455D}"/>
              </a:ext>
            </a:extLst>
          </p:cNvPr>
          <p:cNvSpPr>
            <a:spLocks noGrp="1"/>
          </p:cNvSpPr>
          <p:nvPr>
            <p:ph type="pic" idx="1"/>
          </p:nvPr>
        </p:nvSpPr>
        <p:spPr>
          <a:xfrm>
            <a:off x="3887391" y="987426"/>
            <a:ext cx="4629150"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a:p>
        </p:txBody>
      </p:sp>
      <p:sp>
        <p:nvSpPr>
          <p:cNvPr id="4" name="Text Placeholder 3">
            <a:extLst>
              <a:ext uri="{FF2B5EF4-FFF2-40B4-BE49-F238E27FC236}">
                <a16:creationId xmlns:a16="http://schemas.microsoft.com/office/drawing/2014/main" id="{F244DA9F-454B-F341-8304-80E59C94E4B0}"/>
              </a:ext>
            </a:extLst>
          </p:cNvPr>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GB"/>
              <a:t>Click to edit Master text styles</a:t>
            </a:r>
          </a:p>
        </p:txBody>
      </p:sp>
      <p:sp>
        <p:nvSpPr>
          <p:cNvPr id="5" name="Date Placeholder 4">
            <a:extLst>
              <a:ext uri="{FF2B5EF4-FFF2-40B4-BE49-F238E27FC236}">
                <a16:creationId xmlns:a16="http://schemas.microsoft.com/office/drawing/2014/main" id="{D3EC27A8-D229-3E4D-A055-778F5E859F18}"/>
              </a:ext>
            </a:extLst>
          </p:cNvPr>
          <p:cNvSpPr>
            <a:spLocks noGrp="1"/>
          </p:cNvSpPr>
          <p:nvPr>
            <p:ph type="dt" sz="half" idx="10"/>
          </p:nvPr>
        </p:nvSpPr>
        <p:spPr/>
        <p:txBody>
          <a:bodyPr/>
          <a:lstStyle/>
          <a:p>
            <a:fld id="{A96821FE-5B18-9548-9FC3-B75C1C4176F6}" type="datetime2">
              <a:rPr lang="en-GB" smtClean="0"/>
              <a:t>Tuesday, 25 January 2022</a:t>
            </a:fld>
            <a:endParaRPr lang="en-US"/>
          </a:p>
        </p:txBody>
      </p:sp>
      <p:sp>
        <p:nvSpPr>
          <p:cNvPr id="6" name="Footer Placeholder 5">
            <a:extLst>
              <a:ext uri="{FF2B5EF4-FFF2-40B4-BE49-F238E27FC236}">
                <a16:creationId xmlns:a16="http://schemas.microsoft.com/office/drawing/2014/main" id="{7D675609-BFF8-0949-AC2F-70000632294B}"/>
              </a:ext>
            </a:extLst>
          </p:cNvPr>
          <p:cNvSpPr>
            <a:spLocks noGrp="1"/>
          </p:cNvSpPr>
          <p:nvPr>
            <p:ph type="ftr" sz="quarter" idx="11"/>
          </p:nvPr>
        </p:nvSpPr>
        <p:spPr/>
        <p:txBody>
          <a:bodyPr/>
          <a:lstStyle/>
          <a:p>
            <a:r>
              <a:rPr lang="en-US"/>
              <a:t>Astronomy in the News - #28 GIANT ATOMIC FILAMENTS</a:t>
            </a:r>
          </a:p>
        </p:txBody>
      </p:sp>
      <p:sp>
        <p:nvSpPr>
          <p:cNvPr id="7" name="Slide Number Placeholder 6">
            <a:extLst>
              <a:ext uri="{FF2B5EF4-FFF2-40B4-BE49-F238E27FC236}">
                <a16:creationId xmlns:a16="http://schemas.microsoft.com/office/drawing/2014/main" id="{C5362A83-3A3F-A341-B111-370D5656ADA4}"/>
              </a:ext>
            </a:extLst>
          </p:cNvPr>
          <p:cNvSpPr>
            <a:spLocks noGrp="1"/>
          </p:cNvSpPr>
          <p:nvPr>
            <p:ph type="sldNum" sz="quarter" idx="12"/>
          </p:nvPr>
        </p:nvSpPr>
        <p:spPr/>
        <p:txBody>
          <a:bodyPr/>
          <a:lstStyle/>
          <a:p>
            <a:fld id="{C01389E6-C847-4AD0-B56D-D205B2EAB1EE}" type="slidenum">
              <a:rPr lang="en-US" smtClean="0"/>
              <a:t>‹#›</a:t>
            </a:fld>
            <a:endParaRPr lang="en-US"/>
          </a:p>
        </p:txBody>
      </p:sp>
    </p:spTree>
    <p:extLst>
      <p:ext uri="{BB962C8B-B14F-4D97-AF65-F5344CB8AC3E}">
        <p14:creationId xmlns:p14="http://schemas.microsoft.com/office/powerpoint/2010/main" val="213223449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E202B9-32A3-7743-BEF9-43503F57521E}"/>
              </a:ext>
            </a:extLst>
          </p:cNvPr>
          <p:cNvSpPr>
            <a:spLocks noGrp="1"/>
          </p:cNvSpPr>
          <p:nvPr>
            <p:ph type="title"/>
          </p:nvPr>
        </p:nvSpPr>
        <p:spPr/>
        <p:txBody>
          <a:bodyPr/>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6E807F90-A951-454E-B90E-6666EAB7C18F}"/>
              </a:ext>
            </a:extLst>
          </p:cNvPr>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9EF42C40-28D5-0D40-8361-6F5A8555F088}"/>
              </a:ext>
            </a:extLst>
          </p:cNvPr>
          <p:cNvSpPr>
            <a:spLocks noGrp="1"/>
          </p:cNvSpPr>
          <p:nvPr>
            <p:ph type="dt" sz="half" idx="10"/>
          </p:nvPr>
        </p:nvSpPr>
        <p:spPr/>
        <p:txBody>
          <a:bodyPr/>
          <a:lstStyle/>
          <a:p>
            <a:fld id="{3140175D-FCCB-BE4C-AA3F-91A935C709B5}" type="datetime2">
              <a:rPr lang="en-GB" smtClean="0"/>
              <a:t>Tuesday, 25 January 2022</a:t>
            </a:fld>
            <a:endParaRPr lang="en-US"/>
          </a:p>
        </p:txBody>
      </p:sp>
      <p:sp>
        <p:nvSpPr>
          <p:cNvPr id="5" name="Footer Placeholder 4">
            <a:extLst>
              <a:ext uri="{FF2B5EF4-FFF2-40B4-BE49-F238E27FC236}">
                <a16:creationId xmlns:a16="http://schemas.microsoft.com/office/drawing/2014/main" id="{E7309689-871C-6348-9087-07EF78191071}"/>
              </a:ext>
            </a:extLst>
          </p:cNvPr>
          <p:cNvSpPr>
            <a:spLocks noGrp="1"/>
          </p:cNvSpPr>
          <p:nvPr>
            <p:ph type="ftr" sz="quarter" idx="11"/>
          </p:nvPr>
        </p:nvSpPr>
        <p:spPr/>
        <p:txBody>
          <a:bodyPr/>
          <a:lstStyle/>
          <a:p>
            <a:r>
              <a:rPr lang="en-US"/>
              <a:t>Astronomy in the News - #28 GIANT ATOMIC FILAMENTS</a:t>
            </a:r>
          </a:p>
        </p:txBody>
      </p:sp>
      <p:sp>
        <p:nvSpPr>
          <p:cNvPr id="6" name="Slide Number Placeholder 5">
            <a:extLst>
              <a:ext uri="{FF2B5EF4-FFF2-40B4-BE49-F238E27FC236}">
                <a16:creationId xmlns:a16="http://schemas.microsoft.com/office/drawing/2014/main" id="{AADADF76-EDC0-0F4A-9BCB-3E24C5C6E4E4}"/>
              </a:ext>
            </a:extLst>
          </p:cNvPr>
          <p:cNvSpPr>
            <a:spLocks noGrp="1"/>
          </p:cNvSpPr>
          <p:nvPr>
            <p:ph type="sldNum" sz="quarter" idx="12"/>
          </p:nvPr>
        </p:nvSpPr>
        <p:spPr/>
        <p:txBody>
          <a:bodyPr/>
          <a:lstStyle/>
          <a:p>
            <a:fld id="{C01389E6-C847-4AD0-B56D-D205B2EAB1EE}" type="slidenum">
              <a:rPr lang="en-US" smtClean="0"/>
              <a:t>‹#›</a:t>
            </a:fld>
            <a:endParaRPr lang="en-US"/>
          </a:p>
        </p:txBody>
      </p:sp>
    </p:spTree>
    <p:extLst>
      <p:ext uri="{BB962C8B-B14F-4D97-AF65-F5344CB8AC3E}">
        <p14:creationId xmlns:p14="http://schemas.microsoft.com/office/powerpoint/2010/main" val="187390815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EBFAA266-8BD0-7149-BCB8-014357012D24}"/>
              </a:ext>
            </a:extLst>
          </p:cNvPr>
          <p:cNvSpPr>
            <a:spLocks noGrp="1"/>
          </p:cNvSpPr>
          <p:nvPr>
            <p:ph type="title" orient="vert"/>
          </p:nvPr>
        </p:nvSpPr>
        <p:spPr>
          <a:xfrm>
            <a:off x="6543675" y="365125"/>
            <a:ext cx="1971675" cy="5811838"/>
          </a:xfrm>
        </p:spPr>
        <p:txBody>
          <a:bodyPr vert="eaVert"/>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14DA19A4-4122-6448-99EE-8F552508F489}"/>
              </a:ext>
            </a:extLst>
          </p:cNvPr>
          <p:cNvSpPr>
            <a:spLocks noGrp="1"/>
          </p:cNvSpPr>
          <p:nvPr>
            <p:ph type="body" orient="vert" idx="1"/>
          </p:nvPr>
        </p:nvSpPr>
        <p:spPr>
          <a:xfrm>
            <a:off x="628650" y="365125"/>
            <a:ext cx="5800725"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1CC7E9BD-03E8-5848-8E2F-6659612EADF2}"/>
              </a:ext>
            </a:extLst>
          </p:cNvPr>
          <p:cNvSpPr>
            <a:spLocks noGrp="1"/>
          </p:cNvSpPr>
          <p:nvPr>
            <p:ph type="dt" sz="half" idx="10"/>
          </p:nvPr>
        </p:nvSpPr>
        <p:spPr/>
        <p:txBody>
          <a:bodyPr/>
          <a:lstStyle/>
          <a:p>
            <a:fld id="{F125F076-0A9C-B64A-9DCC-252BD5507454}" type="datetime2">
              <a:rPr lang="en-GB" smtClean="0"/>
              <a:t>Tuesday, 25 January 2022</a:t>
            </a:fld>
            <a:endParaRPr lang="en-US"/>
          </a:p>
        </p:txBody>
      </p:sp>
      <p:sp>
        <p:nvSpPr>
          <p:cNvPr id="5" name="Footer Placeholder 4">
            <a:extLst>
              <a:ext uri="{FF2B5EF4-FFF2-40B4-BE49-F238E27FC236}">
                <a16:creationId xmlns:a16="http://schemas.microsoft.com/office/drawing/2014/main" id="{60BBC478-40E3-EC44-ACE7-DBC4BEDC03FD}"/>
              </a:ext>
            </a:extLst>
          </p:cNvPr>
          <p:cNvSpPr>
            <a:spLocks noGrp="1"/>
          </p:cNvSpPr>
          <p:nvPr>
            <p:ph type="ftr" sz="quarter" idx="11"/>
          </p:nvPr>
        </p:nvSpPr>
        <p:spPr/>
        <p:txBody>
          <a:bodyPr/>
          <a:lstStyle/>
          <a:p>
            <a:r>
              <a:rPr lang="en-US"/>
              <a:t>Astronomy in the News - #28 GIANT ATOMIC FILAMENTS</a:t>
            </a:r>
          </a:p>
        </p:txBody>
      </p:sp>
      <p:sp>
        <p:nvSpPr>
          <p:cNvPr id="6" name="Slide Number Placeholder 5">
            <a:extLst>
              <a:ext uri="{FF2B5EF4-FFF2-40B4-BE49-F238E27FC236}">
                <a16:creationId xmlns:a16="http://schemas.microsoft.com/office/drawing/2014/main" id="{2DCDB395-77ED-5043-908D-50305C9AA189}"/>
              </a:ext>
            </a:extLst>
          </p:cNvPr>
          <p:cNvSpPr>
            <a:spLocks noGrp="1"/>
          </p:cNvSpPr>
          <p:nvPr>
            <p:ph type="sldNum" sz="quarter" idx="12"/>
          </p:nvPr>
        </p:nvSpPr>
        <p:spPr/>
        <p:txBody>
          <a:bodyPr/>
          <a:lstStyle/>
          <a:p>
            <a:fld id="{C01389E6-C847-4AD0-B56D-D205B2EAB1EE}" type="slidenum">
              <a:rPr lang="en-US" smtClean="0"/>
              <a:t>‹#›</a:t>
            </a:fld>
            <a:endParaRPr lang="en-US"/>
          </a:p>
        </p:txBody>
      </p:sp>
    </p:spTree>
    <p:extLst>
      <p:ext uri="{BB962C8B-B14F-4D97-AF65-F5344CB8AC3E}">
        <p14:creationId xmlns:p14="http://schemas.microsoft.com/office/powerpoint/2010/main" val="313936943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975573E-1306-9C47-8236-BA798CCE4E26}"/>
              </a:ext>
            </a:extLst>
          </p:cNvPr>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GB"/>
              <a:t>Click to edit Master title style</a:t>
            </a:r>
            <a:endParaRPr lang="en-US"/>
          </a:p>
        </p:txBody>
      </p:sp>
      <p:sp>
        <p:nvSpPr>
          <p:cNvPr id="3" name="Text Placeholder 2">
            <a:extLst>
              <a:ext uri="{FF2B5EF4-FFF2-40B4-BE49-F238E27FC236}">
                <a16:creationId xmlns:a16="http://schemas.microsoft.com/office/drawing/2014/main" id="{33A57D1D-ED3C-E542-9D07-BB0707E87101}"/>
              </a:ext>
            </a:extLst>
          </p:cNvPr>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D0B35A55-EE36-2240-AF43-74037033C360}"/>
              </a:ext>
            </a:extLst>
          </p:cNvPr>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384EC6A9-C15A-7D43-AF30-0D6C10B81408}" type="datetime2">
              <a:rPr lang="en-GB" smtClean="0"/>
              <a:t>Tuesday, 25 January 2022</a:t>
            </a:fld>
            <a:endParaRPr lang="en-US" cap="all" dirty="0"/>
          </a:p>
        </p:txBody>
      </p:sp>
      <p:sp>
        <p:nvSpPr>
          <p:cNvPr id="5" name="Footer Placeholder 4">
            <a:extLst>
              <a:ext uri="{FF2B5EF4-FFF2-40B4-BE49-F238E27FC236}">
                <a16:creationId xmlns:a16="http://schemas.microsoft.com/office/drawing/2014/main" id="{12D93F6D-FE6D-E746-A07E-7A42A702D34A}"/>
              </a:ext>
            </a:extLst>
          </p:cNvPr>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pPr algn="l"/>
            <a:r>
              <a:rPr lang="en-US"/>
              <a:t>Astronomy in the News - #28 GIANT ATOMIC FILAMENTS</a:t>
            </a:r>
          </a:p>
        </p:txBody>
      </p:sp>
      <p:sp>
        <p:nvSpPr>
          <p:cNvPr id="6" name="Slide Number Placeholder 5">
            <a:extLst>
              <a:ext uri="{FF2B5EF4-FFF2-40B4-BE49-F238E27FC236}">
                <a16:creationId xmlns:a16="http://schemas.microsoft.com/office/drawing/2014/main" id="{58B600E7-C134-0644-9492-3EDEB83A9A24}"/>
              </a:ext>
            </a:extLst>
          </p:cNvPr>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C01389E6-C847-4AD0-B56D-D205B2EAB1EE}" type="slidenum">
              <a:rPr lang="en-US" smtClean="0"/>
              <a:pPr/>
              <a:t>‹#›</a:t>
            </a:fld>
            <a:endParaRPr lang="en-US" sz="800" dirty="0"/>
          </a:p>
        </p:txBody>
      </p:sp>
    </p:spTree>
    <p:extLst>
      <p:ext uri="{BB962C8B-B14F-4D97-AF65-F5344CB8AC3E}">
        <p14:creationId xmlns:p14="http://schemas.microsoft.com/office/powerpoint/2010/main" val="485948127"/>
      </p:ext>
    </p:extLst>
  </p:cSld>
  <p:clrMap bg1="lt1" tx1="dk1" bg2="lt2" tx2="dk2" accent1="accent1" accent2="accent2" accent3="accent3" accent4="accent4" accent5="accent5" accent6="accent6" hlink="hlink" folHlink="folHlink"/>
  <p:sldLayoutIdLst>
    <p:sldLayoutId id="2147483900" r:id="rId1"/>
    <p:sldLayoutId id="2147483901" r:id="rId2"/>
    <p:sldLayoutId id="2147483902" r:id="rId3"/>
    <p:sldLayoutId id="2147483903" r:id="rId4"/>
    <p:sldLayoutId id="2147483904" r:id="rId5"/>
    <p:sldLayoutId id="2147483905" r:id="rId6"/>
    <p:sldLayoutId id="2147483906" r:id="rId7"/>
    <p:sldLayoutId id="2147483907" r:id="rId8"/>
    <p:sldLayoutId id="2147483908" r:id="rId9"/>
    <p:sldLayoutId id="2147483909" r:id="rId10"/>
    <p:sldLayoutId id="2147483910" r:id="rId11"/>
  </p:sldLayoutIdLst>
  <p:hf sldNum="0" hdr="0" dt="0"/>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Layout" Target="../slideLayouts/slideLayout6.xml"/><Relationship Id="rId5" Type="http://schemas.openxmlformats.org/officeDocument/2006/relationships/image" Target="../media/image5.jpeg"/><Relationship Id="rId4" Type="http://schemas.openxmlformats.org/officeDocument/2006/relationships/image" Target="../media/image4.jpeg"/></Relationships>
</file>

<file path=ppt/slides/_rels/slide3.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png"/><Relationship Id="rId1" Type="http://schemas.openxmlformats.org/officeDocument/2006/relationships/slideLayout" Target="../slideLayouts/slideLayout6.xml"/><Relationship Id="rId6" Type="http://schemas.openxmlformats.org/officeDocument/2006/relationships/image" Target="../media/image9.png"/><Relationship Id="rId5" Type="http://schemas.openxmlformats.org/officeDocument/2006/relationships/customXml" Target="../ink/ink1.xml"/><Relationship Id="rId4" Type="http://schemas.openxmlformats.org/officeDocument/2006/relationships/image" Target="../media/image8.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026" name="Picture 2" descr="Milky Way over the Pacific Ocean">
            <a:extLst>
              <a:ext uri="{FF2B5EF4-FFF2-40B4-BE49-F238E27FC236}">
                <a16:creationId xmlns:a16="http://schemas.microsoft.com/office/drawing/2014/main" id="{57B7196E-3610-1045-A37C-2B4F6438D714}"/>
              </a:ext>
            </a:extLst>
          </p:cNvPr>
          <p:cNvPicPr>
            <a:picLocks noChangeAspect="1" noChangeArrowheads="1"/>
          </p:cNvPicPr>
          <p:nvPr/>
        </p:nvPicPr>
        <p:blipFill rotWithShape="1">
          <a:blip r:embed="rId2" cstate="email">
            <a:extLst>
              <a:ext uri="{28A0092B-C50C-407E-A947-70E740481C1C}">
                <a14:useLocalDpi xmlns:a14="http://schemas.microsoft.com/office/drawing/2010/main"/>
              </a:ext>
            </a:extLst>
          </a:blip>
          <a:srcRect/>
          <a:stretch/>
        </p:blipFill>
        <p:spPr bwMode="auto">
          <a:xfrm>
            <a:off x="20" y="10"/>
            <a:ext cx="9143980" cy="685799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708194B1-6F49-014B-BD9C-F71F883CD063}"/>
              </a:ext>
            </a:extLst>
          </p:cNvPr>
          <p:cNvSpPr>
            <a:spLocks noGrp="1"/>
          </p:cNvSpPr>
          <p:nvPr>
            <p:ph type="ctrTitle"/>
          </p:nvPr>
        </p:nvSpPr>
        <p:spPr>
          <a:xfrm>
            <a:off x="5000073" y="620486"/>
            <a:ext cx="4008665" cy="4062547"/>
          </a:xfrm>
        </p:spPr>
        <p:txBody>
          <a:bodyPr anchor="b">
            <a:normAutofit/>
          </a:bodyPr>
          <a:lstStyle/>
          <a:p>
            <a:pPr algn="l"/>
            <a:r>
              <a:rPr lang="en-US" sz="3700" dirty="0">
                <a:solidFill>
                  <a:schemeClr val="bg1"/>
                </a:solidFill>
              </a:rPr>
              <a:t>ASTRONOMY IN THE NEWS</a:t>
            </a:r>
          </a:p>
        </p:txBody>
      </p:sp>
      <p:sp>
        <p:nvSpPr>
          <p:cNvPr id="3" name="Subtitle 2">
            <a:extLst>
              <a:ext uri="{FF2B5EF4-FFF2-40B4-BE49-F238E27FC236}">
                <a16:creationId xmlns:a16="http://schemas.microsoft.com/office/drawing/2014/main" id="{4D3A7A80-6B36-D548-8D12-BB89AF96AC34}"/>
              </a:ext>
            </a:extLst>
          </p:cNvPr>
          <p:cNvSpPr>
            <a:spLocks noGrp="1"/>
          </p:cNvSpPr>
          <p:nvPr>
            <p:ph type="subTitle" idx="1"/>
          </p:nvPr>
        </p:nvSpPr>
        <p:spPr>
          <a:xfrm>
            <a:off x="5006067" y="4737697"/>
            <a:ext cx="3585755" cy="1136468"/>
          </a:xfrm>
        </p:spPr>
        <p:txBody>
          <a:bodyPr>
            <a:normAutofit/>
          </a:bodyPr>
          <a:lstStyle/>
          <a:p>
            <a:pPr algn="l"/>
            <a:r>
              <a:rPr lang="en-US" dirty="0">
                <a:solidFill>
                  <a:schemeClr val="bg1"/>
                </a:solidFill>
              </a:rPr>
              <a:t>#28 – GIANT ATOMIC FILAMENTS</a:t>
            </a:r>
          </a:p>
        </p:txBody>
      </p:sp>
    </p:spTree>
    <p:extLst>
      <p:ext uri="{BB962C8B-B14F-4D97-AF65-F5344CB8AC3E}">
        <p14:creationId xmlns:p14="http://schemas.microsoft.com/office/powerpoint/2010/main" val="406554588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16343C-E415-FF48-A2F4-05DF726C1AAD}"/>
              </a:ext>
            </a:extLst>
          </p:cNvPr>
          <p:cNvSpPr>
            <a:spLocks noGrp="1"/>
          </p:cNvSpPr>
          <p:nvPr>
            <p:ph type="title"/>
          </p:nvPr>
        </p:nvSpPr>
        <p:spPr/>
        <p:txBody>
          <a:bodyPr>
            <a:noAutofit/>
          </a:bodyPr>
          <a:lstStyle/>
          <a:p>
            <a:r>
              <a:rPr lang="en-US" sz="5000" dirty="0">
                <a:solidFill>
                  <a:schemeClr val="bg1"/>
                </a:solidFill>
              </a:rPr>
              <a:t>Filaments and Star Formation</a:t>
            </a:r>
          </a:p>
        </p:txBody>
      </p:sp>
      <p:sp>
        <p:nvSpPr>
          <p:cNvPr id="3" name="Footer Placeholder 2">
            <a:extLst>
              <a:ext uri="{FF2B5EF4-FFF2-40B4-BE49-F238E27FC236}">
                <a16:creationId xmlns:a16="http://schemas.microsoft.com/office/drawing/2014/main" id="{C4C85F9E-2273-A140-A730-AE2CAA75FA45}"/>
              </a:ext>
            </a:extLst>
          </p:cNvPr>
          <p:cNvSpPr>
            <a:spLocks noGrp="1"/>
          </p:cNvSpPr>
          <p:nvPr>
            <p:ph type="ftr" sz="quarter" idx="11"/>
          </p:nvPr>
        </p:nvSpPr>
        <p:spPr>
          <a:xfrm>
            <a:off x="122463" y="6310311"/>
            <a:ext cx="4699908" cy="365125"/>
          </a:xfrm>
        </p:spPr>
        <p:txBody>
          <a:bodyPr/>
          <a:lstStyle/>
          <a:p>
            <a:pPr algn="l"/>
            <a:r>
              <a:rPr lang="en-US" sz="1400" dirty="0"/>
              <a:t>Astronomy in the News - #28 GIANT ATOMIC FILAMENTS</a:t>
            </a:r>
          </a:p>
        </p:txBody>
      </p:sp>
      <p:pic>
        <p:nvPicPr>
          <p:cNvPr id="1026" name="Picture 2">
            <a:extLst>
              <a:ext uri="{FF2B5EF4-FFF2-40B4-BE49-F238E27FC236}">
                <a16:creationId xmlns:a16="http://schemas.microsoft.com/office/drawing/2014/main" id="{1C938E85-E7F7-B34D-B0F5-E7B54D0B0818}"/>
              </a:ext>
            </a:extLst>
          </p:cNvPr>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206829" y="1690689"/>
            <a:ext cx="4365171" cy="1857817"/>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2C2004CF-B030-7B4D-9DC3-78068C43FF23}"/>
              </a:ext>
            </a:extLst>
          </p:cNvPr>
          <p:cNvSpPr txBox="1"/>
          <p:nvPr/>
        </p:nvSpPr>
        <p:spPr>
          <a:xfrm>
            <a:off x="103290" y="3555693"/>
            <a:ext cx="2798979" cy="307777"/>
          </a:xfrm>
          <a:prstGeom prst="rect">
            <a:avLst/>
          </a:prstGeom>
          <a:noFill/>
        </p:spPr>
        <p:txBody>
          <a:bodyPr wrap="square" rtlCol="0">
            <a:spAutoFit/>
          </a:bodyPr>
          <a:lstStyle/>
          <a:p>
            <a:r>
              <a:rPr lang="en-US" sz="1400" dirty="0">
                <a:solidFill>
                  <a:schemeClr val="bg1"/>
                </a:solidFill>
              </a:rPr>
              <a:t>Credit: Herschel Space Observatory</a:t>
            </a:r>
          </a:p>
        </p:txBody>
      </p:sp>
      <p:pic>
        <p:nvPicPr>
          <p:cNvPr id="1028" name="Picture 4" descr="A schematic of a molecular cloud showing hierarchical structures inside the cloud responsible for low-mass star formation. The figure shows the cloud, clumps, filaments, cores, envelopes, and protostellar systems that are discussed in this section. The image is not drawn to scale. Figure taken from Pokhrel et al. (2018) ©AAS. Reproduced with permission">
            <a:extLst>
              <a:ext uri="{FF2B5EF4-FFF2-40B4-BE49-F238E27FC236}">
                <a16:creationId xmlns:a16="http://schemas.microsoft.com/office/drawing/2014/main" id="{9F4A54DB-668B-8D45-AA9B-C866F03F4D77}"/>
              </a:ext>
            </a:extLst>
          </p:cNvPr>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4884559" y="1379488"/>
            <a:ext cx="4052612" cy="2672895"/>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a:extLst>
              <a:ext uri="{FF2B5EF4-FFF2-40B4-BE49-F238E27FC236}">
                <a16:creationId xmlns:a16="http://schemas.microsoft.com/office/drawing/2014/main" id="{05EDE954-6A77-894A-9A16-477663457409}"/>
              </a:ext>
            </a:extLst>
          </p:cNvPr>
          <p:cNvSpPr txBox="1"/>
          <p:nvPr/>
        </p:nvSpPr>
        <p:spPr>
          <a:xfrm>
            <a:off x="6912429" y="4050841"/>
            <a:ext cx="2231571" cy="307777"/>
          </a:xfrm>
          <a:prstGeom prst="rect">
            <a:avLst/>
          </a:prstGeom>
          <a:noFill/>
        </p:spPr>
        <p:txBody>
          <a:bodyPr wrap="square" rtlCol="0">
            <a:spAutoFit/>
          </a:bodyPr>
          <a:lstStyle/>
          <a:p>
            <a:r>
              <a:rPr lang="en-US" sz="1400" dirty="0">
                <a:solidFill>
                  <a:schemeClr val="bg1"/>
                </a:solidFill>
              </a:rPr>
              <a:t>Credit: </a:t>
            </a:r>
            <a:r>
              <a:rPr lang="en-US" sz="1400" dirty="0" err="1">
                <a:solidFill>
                  <a:schemeClr val="bg1"/>
                </a:solidFill>
              </a:rPr>
              <a:t>Pokhrel</a:t>
            </a:r>
            <a:r>
              <a:rPr lang="en-US" sz="1400" dirty="0">
                <a:solidFill>
                  <a:schemeClr val="bg1"/>
                </a:solidFill>
              </a:rPr>
              <a:t> et al. (2018)</a:t>
            </a:r>
          </a:p>
        </p:txBody>
      </p:sp>
      <p:pic>
        <p:nvPicPr>
          <p:cNvPr id="1032" name="Picture 8">
            <a:extLst>
              <a:ext uri="{FF2B5EF4-FFF2-40B4-BE49-F238E27FC236}">
                <a16:creationId xmlns:a16="http://schemas.microsoft.com/office/drawing/2014/main" id="{C7F5E3EE-88E6-9F48-8768-34D599EAF0EB}"/>
              </a:ext>
            </a:extLst>
          </p:cNvPr>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99360" y="5524275"/>
            <a:ext cx="8945280" cy="496960"/>
          </a:xfrm>
          <a:prstGeom prst="rect">
            <a:avLst/>
          </a:prstGeom>
          <a:noFill/>
          <a:extLst>
            <a:ext uri="{909E8E84-426E-40DD-AFC4-6F175D3DCCD1}">
              <a14:hiddenFill xmlns:a14="http://schemas.microsoft.com/office/drawing/2010/main">
                <a:solidFill>
                  <a:srgbClr val="FFFFFF"/>
                </a:solidFill>
              </a14:hiddenFill>
            </a:ext>
          </a:extLst>
        </p:spPr>
      </p:pic>
      <p:pic>
        <p:nvPicPr>
          <p:cNvPr id="1034" name="Picture 10">
            <a:extLst>
              <a:ext uri="{FF2B5EF4-FFF2-40B4-BE49-F238E27FC236}">
                <a16:creationId xmlns:a16="http://schemas.microsoft.com/office/drawing/2014/main" id="{DA2A8214-1240-B14B-AC84-0398002D619A}"/>
              </a:ext>
            </a:extLst>
          </p:cNvPr>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100809" y="4821679"/>
            <a:ext cx="8942382" cy="496799"/>
          </a:xfrm>
          <a:prstGeom prst="rect">
            <a:avLst/>
          </a:prstGeom>
          <a:noFill/>
          <a:extLst>
            <a:ext uri="{909E8E84-426E-40DD-AFC4-6F175D3DCCD1}">
              <a14:hiddenFill xmlns:a14="http://schemas.microsoft.com/office/drawing/2010/main">
                <a:solidFill>
                  <a:srgbClr val="FFFFFF"/>
                </a:solidFill>
              </a14:hiddenFill>
            </a:ext>
          </a:extLst>
        </p:spPr>
      </p:pic>
      <p:sp>
        <p:nvSpPr>
          <p:cNvPr id="11" name="TextBox 10">
            <a:extLst>
              <a:ext uri="{FF2B5EF4-FFF2-40B4-BE49-F238E27FC236}">
                <a16:creationId xmlns:a16="http://schemas.microsoft.com/office/drawing/2014/main" id="{96ECB012-EA8F-034F-A175-CB337FD3543C}"/>
              </a:ext>
            </a:extLst>
          </p:cNvPr>
          <p:cNvSpPr txBox="1"/>
          <p:nvPr/>
        </p:nvSpPr>
        <p:spPr>
          <a:xfrm>
            <a:off x="7542450" y="6093398"/>
            <a:ext cx="1601550" cy="319137"/>
          </a:xfrm>
          <a:prstGeom prst="rect">
            <a:avLst/>
          </a:prstGeom>
          <a:noFill/>
        </p:spPr>
        <p:txBody>
          <a:bodyPr wrap="square" rtlCol="0">
            <a:spAutoFit/>
          </a:bodyPr>
          <a:lstStyle/>
          <a:p>
            <a:r>
              <a:rPr lang="en-US" sz="1400" dirty="0">
                <a:solidFill>
                  <a:schemeClr val="bg1"/>
                </a:solidFill>
              </a:rPr>
              <a:t>Credit: NASA/GSFC</a:t>
            </a:r>
          </a:p>
        </p:txBody>
      </p:sp>
    </p:spTree>
    <p:extLst>
      <p:ext uri="{BB962C8B-B14F-4D97-AF65-F5344CB8AC3E}">
        <p14:creationId xmlns:p14="http://schemas.microsoft.com/office/powerpoint/2010/main" val="343905153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16343C-E415-FF48-A2F4-05DF726C1AAD}"/>
              </a:ext>
            </a:extLst>
          </p:cNvPr>
          <p:cNvSpPr>
            <a:spLocks noGrp="1"/>
          </p:cNvSpPr>
          <p:nvPr>
            <p:ph type="title"/>
          </p:nvPr>
        </p:nvSpPr>
        <p:spPr/>
        <p:txBody>
          <a:bodyPr>
            <a:normAutofit/>
          </a:bodyPr>
          <a:lstStyle/>
          <a:p>
            <a:r>
              <a:rPr lang="en-US" sz="6000" dirty="0">
                <a:solidFill>
                  <a:schemeClr val="bg1"/>
                </a:solidFill>
              </a:rPr>
              <a:t>Giant Atomic Filament</a:t>
            </a:r>
          </a:p>
        </p:txBody>
      </p:sp>
      <p:sp>
        <p:nvSpPr>
          <p:cNvPr id="3" name="Footer Placeholder 2">
            <a:extLst>
              <a:ext uri="{FF2B5EF4-FFF2-40B4-BE49-F238E27FC236}">
                <a16:creationId xmlns:a16="http://schemas.microsoft.com/office/drawing/2014/main" id="{C4C85F9E-2273-A140-A730-AE2CAA75FA45}"/>
              </a:ext>
            </a:extLst>
          </p:cNvPr>
          <p:cNvSpPr>
            <a:spLocks noGrp="1"/>
          </p:cNvSpPr>
          <p:nvPr>
            <p:ph type="ftr" sz="quarter" idx="11"/>
          </p:nvPr>
        </p:nvSpPr>
        <p:spPr>
          <a:xfrm>
            <a:off x="122463" y="6310311"/>
            <a:ext cx="4275365" cy="365125"/>
          </a:xfrm>
        </p:spPr>
        <p:txBody>
          <a:bodyPr/>
          <a:lstStyle/>
          <a:p>
            <a:pPr algn="l"/>
            <a:r>
              <a:rPr lang="en-US" sz="1400" dirty="0"/>
              <a:t>Astronomy in the News - #28 GIANT ATOMIC FILAMENTS</a:t>
            </a:r>
          </a:p>
        </p:txBody>
      </p:sp>
      <p:pic>
        <p:nvPicPr>
          <p:cNvPr id="5" name="Picture 4">
            <a:extLst>
              <a:ext uri="{FF2B5EF4-FFF2-40B4-BE49-F238E27FC236}">
                <a16:creationId xmlns:a16="http://schemas.microsoft.com/office/drawing/2014/main" id="{19B9ECD8-F426-4749-910B-D2691203409F}"/>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4660395" y="3517509"/>
            <a:ext cx="4361142" cy="2911594"/>
          </a:xfrm>
          <a:prstGeom prst="rect">
            <a:avLst/>
          </a:prstGeom>
        </p:spPr>
      </p:pic>
      <p:sp>
        <p:nvSpPr>
          <p:cNvPr id="6" name="TextBox 5">
            <a:extLst>
              <a:ext uri="{FF2B5EF4-FFF2-40B4-BE49-F238E27FC236}">
                <a16:creationId xmlns:a16="http://schemas.microsoft.com/office/drawing/2014/main" id="{DBBA4CA1-0F64-C84D-9030-E2219422C0CA}"/>
              </a:ext>
            </a:extLst>
          </p:cNvPr>
          <p:cNvSpPr txBox="1"/>
          <p:nvPr/>
        </p:nvSpPr>
        <p:spPr>
          <a:xfrm>
            <a:off x="7096079" y="3169991"/>
            <a:ext cx="2231571" cy="307777"/>
          </a:xfrm>
          <a:prstGeom prst="rect">
            <a:avLst/>
          </a:prstGeom>
          <a:noFill/>
        </p:spPr>
        <p:txBody>
          <a:bodyPr wrap="square" rtlCol="0">
            <a:spAutoFit/>
          </a:bodyPr>
          <a:lstStyle/>
          <a:p>
            <a:r>
              <a:rPr lang="en-US" sz="1400" dirty="0">
                <a:solidFill>
                  <a:schemeClr val="bg1"/>
                </a:solidFill>
              </a:rPr>
              <a:t>Credit: Syed et al. (2022)</a:t>
            </a:r>
          </a:p>
        </p:txBody>
      </p:sp>
      <p:pic>
        <p:nvPicPr>
          <p:cNvPr id="8" name="Picture 7">
            <a:extLst>
              <a:ext uri="{FF2B5EF4-FFF2-40B4-BE49-F238E27FC236}">
                <a16:creationId xmlns:a16="http://schemas.microsoft.com/office/drawing/2014/main" id="{60A7E2B2-AADD-F940-A25C-595E99649034}"/>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22463" y="2161629"/>
            <a:ext cx="4148682" cy="4148682"/>
          </a:xfrm>
          <a:prstGeom prst="rect">
            <a:avLst/>
          </a:prstGeom>
        </p:spPr>
      </p:pic>
      <p:pic>
        <p:nvPicPr>
          <p:cNvPr id="4" name="Picture 3">
            <a:extLst>
              <a:ext uri="{FF2B5EF4-FFF2-40B4-BE49-F238E27FC236}">
                <a16:creationId xmlns:a16="http://schemas.microsoft.com/office/drawing/2014/main" id="{239EDE18-83C9-4347-8AE7-872CC5776E91}"/>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3228877" y="1445018"/>
            <a:ext cx="5792660" cy="1601758"/>
          </a:xfrm>
          <a:prstGeom prst="rect">
            <a:avLst/>
          </a:prstGeom>
        </p:spPr>
      </p:pic>
      <mc:AlternateContent xmlns:mc="http://schemas.openxmlformats.org/markup-compatibility/2006">
        <mc:Choice xmlns:p14="http://schemas.microsoft.com/office/powerpoint/2010/main" Requires="p14">
          <p:contentPart p14:bwMode="auto" r:id="rId5">
            <p14:nvContentPartPr>
              <p14:cNvPr id="25" name="Ink 24">
                <a:extLst>
                  <a:ext uri="{FF2B5EF4-FFF2-40B4-BE49-F238E27FC236}">
                    <a16:creationId xmlns:a16="http://schemas.microsoft.com/office/drawing/2014/main" id="{E7B33958-A7F2-0D48-A611-9FBA72ADB82D}"/>
                  </a:ext>
                </a:extLst>
              </p14:cNvPr>
              <p14:cNvContentPartPr/>
              <p14:nvPr/>
            </p14:nvContentPartPr>
            <p14:xfrm>
              <a:off x="950433" y="3749091"/>
              <a:ext cx="136440" cy="232560"/>
            </p14:xfrm>
          </p:contentPart>
        </mc:Choice>
        <mc:Fallback>
          <p:pic>
            <p:nvPicPr>
              <p:cNvPr id="25" name="Ink 24">
                <a:extLst>
                  <a:ext uri="{FF2B5EF4-FFF2-40B4-BE49-F238E27FC236}">
                    <a16:creationId xmlns:a16="http://schemas.microsoft.com/office/drawing/2014/main" id="{E7B33958-A7F2-0D48-A611-9FBA72ADB82D}"/>
                  </a:ext>
                </a:extLst>
              </p:cNvPr>
              <p:cNvPicPr/>
              <p:nvPr/>
            </p:nvPicPr>
            <p:blipFill>
              <a:blip r:embed="rId6"/>
              <a:stretch>
                <a:fillRect/>
              </a:stretch>
            </p:blipFill>
            <p:spPr>
              <a:xfrm>
                <a:off x="932793" y="3731451"/>
                <a:ext cx="172080" cy="268200"/>
              </a:xfrm>
              <a:prstGeom prst="rect">
                <a:avLst/>
              </a:prstGeom>
            </p:spPr>
          </p:pic>
        </mc:Fallback>
      </mc:AlternateContent>
      <p:sp>
        <p:nvSpPr>
          <p:cNvPr id="27" name="TextBox 26">
            <a:extLst>
              <a:ext uri="{FF2B5EF4-FFF2-40B4-BE49-F238E27FC236}">
                <a16:creationId xmlns:a16="http://schemas.microsoft.com/office/drawing/2014/main" id="{25E05118-0474-AA45-839E-2E562FCB1AF1}"/>
              </a:ext>
            </a:extLst>
          </p:cNvPr>
          <p:cNvSpPr txBox="1"/>
          <p:nvPr/>
        </p:nvSpPr>
        <p:spPr>
          <a:xfrm>
            <a:off x="63616" y="1907067"/>
            <a:ext cx="2598966" cy="307777"/>
          </a:xfrm>
          <a:prstGeom prst="rect">
            <a:avLst/>
          </a:prstGeom>
          <a:noFill/>
        </p:spPr>
        <p:txBody>
          <a:bodyPr wrap="square" rtlCol="0">
            <a:spAutoFit/>
          </a:bodyPr>
          <a:lstStyle/>
          <a:p>
            <a:r>
              <a:rPr lang="en-US" sz="1400" dirty="0">
                <a:solidFill>
                  <a:schemeClr val="bg1"/>
                </a:solidFill>
              </a:rPr>
              <a:t>Credit: NASA/JPL Caltech/R Hunt</a:t>
            </a:r>
          </a:p>
        </p:txBody>
      </p:sp>
    </p:spTree>
    <p:extLst>
      <p:ext uri="{BB962C8B-B14F-4D97-AF65-F5344CB8AC3E}">
        <p14:creationId xmlns:p14="http://schemas.microsoft.com/office/powerpoint/2010/main" val="258659268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16343C-E415-FF48-A2F4-05DF726C1AAD}"/>
              </a:ext>
            </a:extLst>
          </p:cNvPr>
          <p:cNvSpPr>
            <a:spLocks noGrp="1"/>
          </p:cNvSpPr>
          <p:nvPr>
            <p:ph type="title"/>
          </p:nvPr>
        </p:nvSpPr>
        <p:spPr/>
        <p:txBody>
          <a:bodyPr>
            <a:normAutofit/>
          </a:bodyPr>
          <a:lstStyle/>
          <a:p>
            <a:r>
              <a:rPr lang="en-US" sz="6000" dirty="0">
                <a:solidFill>
                  <a:schemeClr val="bg1"/>
                </a:solidFill>
              </a:rPr>
              <a:t>How do stars form?</a:t>
            </a:r>
          </a:p>
        </p:txBody>
      </p:sp>
      <p:sp>
        <p:nvSpPr>
          <p:cNvPr id="3" name="Footer Placeholder 2">
            <a:extLst>
              <a:ext uri="{FF2B5EF4-FFF2-40B4-BE49-F238E27FC236}">
                <a16:creationId xmlns:a16="http://schemas.microsoft.com/office/drawing/2014/main" id="{C4C85F9E-2273-A140-A730-AE2CAA75FA45}"/>
              </a:ext>
            </a:extLst>
          </p:cNvPr>
          <p:cNvSpPr>
            <a:spLocks noGrp="1"/>
          </p:cNvSpPr>
          <p:nvPr>
            <p:ph type="ftr" sz="quarter" idx="11"/>
          </p:nvPr>
        </p:nvSpPr>
        <p:spPr>
          <a:xfrm>
            <a:off x="122464" y="6310311"/>
            <a:ext cx="4297136" cy="365125"/>
          </a:xfrm>
        </p:spPr>
        <p:txBody>
          <a:bodyPr/>
          <a:lstStyle/>
          <a:p>
            <a:pPr algn="l"/>
            <a:r>
              <a:rPr lang="en-US" sz="1400" dirty="0"/>
              <a:t>Astronomy in the News - #28 GIANT ATOMIC FILAMENTS</a:t>
            </a:r>
          </a:p>
        </p:txBody>
      </p:sp>
      <p:graphicFrame>
        <p:nvGraphicFramePr>
          <p:cNvPr id="6" name="Table 6">
            <a:extLst>
              <a:ext uri="{FF2B5EF4-FFF2-40B4-BE49-F238E27FC236}">
                <a16:creationId xmlns:a16="http://schemas.microsoft.com/office/drawing/2014/main" id="{302F9D57-09A7-6D4F-8B5C-D129D4DFE2A0}"/>
              </a:ext>
            </a:extLst>
          </p:cNvPr>
          <p:cNvGraphicFramePr>
            <a:graphicFrameLocks noGrp="1"/>
          </p:cNvGraphicFramePr>
          <p:nvPr>
            <p:extLst>
              <p:ext uri="{D42A27DB-BD31-4B8C-83A1-F6EECF244321}">
                <p14:modId xmlns:p14="http://schemas.microsoft.com/office/powerpoint/2010/main" val="3399855361"/>
              </p:ext>
            </p:extLst>
          </p:nvPr>
        </p:nvGraphicFramePr>
        <p:xfrm>
          <a:off x="360150" y="2456089"/>
          <a:ext cx="8155200" cy="2747282"/>
        </p:xfrm>
        <a:graphic>
          <a:graphicData uri="http://schemas.openxmlformats.org/drawingml/2006/table">
            <a:tbl>
              <a:tblPr firstRow="1" bandRow="1">
                <a:tableStyleId>{5C22544A-7EE6-4342-B048-85BDC9FD1C3A}</a:tableStyleId>
              </a:tblPr>
              <a:tblGrid>
                <a:gridCol w="3196637">
                  <a:extLst>
                    <a:ext uri="{9D8B030D-6E8A-4147-A177-3AD203B41FA5}">
                      <a16:colId xmlns:a16="http://schemas.microsoft.com/office/drawing/2014/main" val="610243004"/>
                    </a:ext>
                  </a:extLst>
                </a:gridCol>
                <a:gridCol w="880963">
                  <a:extLst>
                    <a:ext uri="{9D8B030D-6E8A-4147-A177-3AD203B41FA5}">
                      <a16:colId xmlns:a16="http://schemas.microsoft.com/office/drawing/2014/main" val="881595635"/>
                    </a:ext>
                  </a:extLst>
                </a:gridCol>
                <a:gridCol w="3197896">
                  <a:extLst>
                    <a:ext uri="{9D8B030D-6E8A-4147-A177-3AD203B41FA5}">
                      <a16:colId xmlns:a16="http://schemas.microsoft.com/office/drawing/2014/main" val="3444698327"/>
                    </a:ext>
                  </a:extLst>
                </a:gridCol>
                <a:gridCol w="879704">
                  <a:extLst>
                    <a:ext uri="{9D8B030D-6E8A-4147-A177-3AD203B41FA5}">
                      <a16:colId xmlns:a16="http://schemas.microsoft.com/office/drawing/2014/main" val="690145427"/>
                    </a:ext>
                  </a:extLst>
                </a:gridCol>
              </a:tblGrid>
              <a:tr h="627315">
                <a:tc>
                  <a:txBody>
                    <a:bodyPr/>
                    <a:lstStyle/>
                    <a:p>
                      <a:r>
                        <a:rPr lang="en-US" dirty="0"/>
                        <a:t>Process</a:t>
                      </a:r>
                    </a:p>
                  </a:txBody>
                  <a:tcPr/>
                </a:tc>
                <a:tc>
                  <a:txBody>
                    <a:bodyPr/>
                    <a:lstStyle/>
                    <a:p>
                      <a:r>
                        <a:rPr lang="en-US" dirty="0"/>
                        <a:t>Correct Order</a:t>
                      </a:r>
                    </a:p>
                  </a:txBody>
                  <a:tcPr/>
                </a:tc>
                <a:tc>
                  <a:txBody>
                    <a:bodyPr/>
                    <a:lstStyle/>
                    <a:p>
                      <a:r>
                        <a:rPr lang="en-US" dirty="0"/>
                        <a:t>Process</a:t>
                      </a:r>
                    </a:p>
                  </a:txBody>
                  <a:tcPr/>
                </a:tc>
                <a:tc>
                  <a:txBody>
                    <a:bodyPr/>
                    <a:lstStyle/>
                    <a:p>
                      <a:r>
                        <a:rPr lang="en-US" dirty="0"/>
                        <a:t>Correct Order</a:t>
                      </a:r>
                    </a:p>
                  </a:txBody>
                  <a:tcPr/>
                </a:tc>
                <a:extLst>
                  <a:ext uri="{0D108BD9-81ED-4DB2-BD59-A6C34878D82A}">
                    <a16:rowId xmlns:a16="http://schemas.microsoft.com/office/drawing/2014/main" val="3534704842"/>
                  </a:ext>
                </a:extLst>
              </a:tr>
              <a:tr h="782369">
                <a:tc>
                  <a:txBody>
                    <a:bodyPr/>
                    <a:lstStyle/>
                    <a:p>
                      <a:r>
                        <a:rPr lang="en-US" dirty="0"/>
                        <a:t>Regions within the cloud become denser and denser and gravity starts to cause these regions to collapse.</a:t>
                      </a:r>
                    </a:p>
                  </a:txBody>
                  <a:tcPr/>
                </a:tc>
                <a:tc>
                  <a:txBody>
                    <a:bodyPr/>
                    <a:lstStyle/>
                    <a:p>
                      <a:endParaRPr lang="en-US" dirty="0"/>
                    </a:p>
                  </a:txBody>
                  <a:tcPr/>
                </a:tc>
                <a:tc>
                  <a:txBody>
                    <a:bodyPr/>
                    <a:lstStyle/>
                    <a:p>
                      <a:r>
                        <a:rPr lang="en-US" dirty="0"/>
                        <a:t>Regions get denser and become hotter. The cloud starts to spin and produce a disc, with an outflow.</a:t>
                      </a:r>
                    </a:p>
                  </a:txBody>
                  <a:tcPr/>
                </a:tc>
                <a:tc>
                  <a:txBody>
                    <a:bodyPr/>
                    <a:lstStyle/>
                    <a:p>
                      <a:endParaRPr lang="en-US"/>
                    </a:p>
                  </a:txBody>
                  <a:tcPr/>
                </a:tc>
                <a:extLst>
                  <a:ext uri="{0D108BD9-81ED-4DB2-BD59-A6C34878D82A}">
                    <a16:rowId xmlns:a16="http://schemas.microsoft.com/office/drawing/2014/main" val="1711886292"/>
                  </a:ext>
                </a:extLst>
              </a:tr>
              <a:tr h="782369">
                <a:tc>
                  <a:txBody>
                    <a:bodyPr/>
                    <a:lstStyle/>
                    <a:p>
                      <a:r>
                        <a:rPr lang="en-US" dirty="0"/>
                        <a:t>A molecular cloud has no current star formation.</a:t>
                      </a:r>
                    </a:p>
                  </a:txBody>
                  <a:tcPr/>
                </a:tc>
                <a:tc>
                  <a:txBody>
                    <a:bodyPr/>
                    <a:lstStyle/>
                    <a:p>
                      <a:endParaRPr lang="en-US" dirty="0"/>
                    </a:p>
                  </a:txBody>
                  <a:tcPr/>
                </a:tc>
                <a:tc>
                  <a:txBody>
                    <a:bodyPr/>
                    <a:lstStyle/>
                    <a:p>
                      <a:r>
                        <a:rPr lang="en-US" dirty="0"/>
                        <a:t>The forming star blows away the remaining cloud material, leaving the star isolated.</a:t>
                      </a:r>
                    </a:p>
                  </a:txBody>
                  <a:tcPr/>
                </a:tc>
                <a:tc>
                  <a:txBody>
                    <a:bodyPr/>
                    <a:lstStyle/>
                    <a:p>
                      <a:endParaRPr lang="en-US"/>
                    </a:p>
                  </a:txBody>
                  <a:tcPr/>
                </a:tc>
                <a:extLst>
                  <a:ext uri="{0D108BD9-81ED-4DB2-BD59-A6C34878D82A}">
                    <a16:rowId xmlns:a16="http://schemas.microsoft.com/office/drawing/2014/main" val="390026138"/>
                  </a:ext>
                </a:extLst>
              </a:tr>
              <a:tr h="555229">
                <a:tc>
                  <a:txBody>
                    <a:bodyPr/>
                    <a:lstStyle/>
                    <a:p>
                      <a:r>
                        <a:rPr lang="en-US" dirty="0"/>
                        <a:t>Star becomes hotter and begins to burn hydrogen via nuclear fusion.</a:t>
                      </a:r>
                    </a:p>
                  </a:txBody>
                  <a:tcPr/>
                </a:tc>
                <a:tc>
                  <a:txBody>
                    <a:bodyPr/>
                    <a:lstStyle/>
                    <a:p>
                      <a:endParaRPr lang="en-US" dirty="0"/>
                    </a:p>
                  </a:txBody>
                  <a:tcPr/>
                </a:tc>
                <a:tc>
                  <a:txBody>
                    <a:bodyPr/>
                    <a:lstStyle/>
                    <a:p>
                      <a:r>
                        <a:rPr lang="en-US" dirty="0"/>
                        <a:t>A star remains and burns for lengths of time of 500,000 years to billions of years.</a:t>
                      </a:r>
                    </a:p>
                  </a:txBody>
                  <a:tcPr/>
                </a:tc>
                <a:tc>
                  <a:txBody>
                    <a:bodyPr/>
                    <a:lstStyle/>
                    <a:p>
                      <a:endParaRPr lang="en-US" dirty="0"/>
                    </a:p>
                  </a:txBody>
                  <a:tcPr/>
                </a:tc>
                <a:extLst>
                  <a:ext uri="{0D108BD9-81ED-4DB2-BD59-A6C34878D82A}">
                    <a16:rowId xmlns:a16="http://schemas.microsoft.com/office/drawing/2014/main" val="678847695"/>
                  </a:ext>
                </a:extLst>
              </a:tr>
            </a:tbl>
          </a:graphicData>
        </a:graphic>
      </p:graphicFrame>
      <p:sp>
        <p:nvSpPr>
          <p:cNvPr id="7" name="TextBox 6">
            <a:extLst>
              <a:ext uri="{FF2B5EF4-FFF2-40B4-BE49-F238E27FC236}">
                <a16:creationId xmlns:a16="http://schemas.microsoft.com/office/drawing/2014/main" id="{96CD5F74-51CC-7540-8BD9-67A3C22F7498}"/>
              </a:ext>
            </a:extLst>
          </p:cNvPr>
          <p:cNvSpPr txBox="1"/>
          <p:nvPr/>
        </p:nvSpPr>
        <p:spPr>
          <a:xfrm>
            <a:off x="360150" y="1579454"/>
            <a:ext cx="8155200" cy="646331"/>
          </a:xfrm>
          <a:prstGeom prst="rect">
            <a:avLst/>
          </a:prstGeom>
          <a:noFill/>
        </p:spPr>
        <p:txBody>
          <a:bodyPr wrap="square" rtlCol="0">
            <a:spAutoFit/>
          </a:bodyPr>
          <a:lstStyle/>
          <a:p>
            <a:r>
              <a:rPr lang="en-US" dirty="0">
                <a:solidFill>
                  <a:schemeClr val="bg1"/>
                </a:solidFill>
              </a:rPr>
              <a:t>There are 6 main stages to the process of star formation. Can you put these stages into the correct order?</a:t>
            </a:r>
          </a:p>
        </p:txBody>
      </p:sp>
    </p:spTree>
    <p:extLst>
      <p:ext uri="{BB962C8B-B14F-4D97-AF65-F5344CB8AC3E}">
        <p14:creationId xmlns:p14="http://schemas.microsoft.com/office/powerpoint/2010/main" val="311032588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610</TotalTime>
  <Words>209</Words>
  <Application>Microsoft Macintosh PowerPoint</Application>
  <PresentationFormat>On-screen Show (4:3)</PresentationFormat>
  <Paragraphs>24</Paragraphs>
  <Slides>4</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4</vt:i4>
      </vt:variant>
    </vt:vector>
  </HeadingPairs>
  <TitlesOfParts>
    <vt:vector size="8" baseType="lpstr">
      <vt:lpstr>Arial</vt:lpstr>
      <vt:lpstr>Calibri</vt:lpstr>
      <vt:lpstr>Calibri Light</vt:lpstr>
      <vt:lpstr>Office Theme</vt:lpstr>
      <vt:lpstr>ASTRONOMY IN THE NEWS</vt:lpstr>
      <vt:lpstr>Filaments and Star Formation</vt:lpstr>
      <vt:lpstr>Giant Atomic Filament</vt:lpstr>
      <vt:lpstr>How do stars form?</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Astronomy in the News</dc:title>
  <dc:creator>Eden, David</dc:creator>
  <cp:lastModifiedBy>Eden, David</cp:lastModifiedBy>
  <cp:revision>12</cp:revision>
  <dcterms:created xsi:type="dcterms:W3CDTF">2021-05-21T21:54:42Z</dcterms:created>
  <dcterms:modified xsi:type="dcterms:W3CDTF">2022-01-25T21:08:34Z</dcterms:modified>
</cp:coreProperties>
</file>