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3/7/22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9309-4805-B24C-9F4B-BAC59FD6572F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0C1A-78F6-6041-AEC1-5201C3BBCA2B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66B1-CB0E-244B-80AF-E014EC65A7E0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98B05-DF52-0C46-B3AA-B550C2F0ABDB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2EA3-5949-E04C-BBF6-9E4599852097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B976-D469-1346-AAFC-3D9D69457C70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34DED-5438-4A4B-ABBA-FBC258E44201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486D3-63DC-7440-B383-9E980F538E3E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9E1C-B34E-3F42-B990-7B5EC3CA7478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851AB-7A8C-7247-8D8A-29198CBEABD5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43FFD-A2DE-7245-B4FE-AF1AE8E4D864}" type="datetime2">
              <a:rPr lang="en-GB" smtClean="0"/>
              <a:t>Monday, 7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#30 NOT A BLACK HOLE...JUST A BINARY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FF8F9-6F56-2448-9405-831EB93A54BA}" type="datetime2">
              <a:rPr lang="en-GB" smtClean="0"/>
              <a:t>Monday, 7 March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#30 NOT A BLACK HOLE...JUST A BINARY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organ-Keenan_spectral_classification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#30 – NOT A BLACK HOLE…JUST A BINARY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Binary Stars and Massive Stars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143219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#30 NOT A BLACK HOLE...JUST A BINARY</a:t>
            </a:r>
          </a:p>
        </p:txBody>
      </p:sp>
      <p:pic>
        <p:nvPicPr>
          <p:cNvPr id="1026" name="Picture 2" descr="Comparison of Star Sizes">
            <a:extLst>
              <a:ext uri="{FF2B5EF4-FFF2-40B4-BE49-F238E27FC236}">
                <a16:creationId xmlns:a16="http://schemas.microsoft.com/office/drawing/2014/main" id="{54377ED0-A1A7-E843-9A7B-7DA37DC8F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5" y="1690689"/>
            <a:ext cx="4508995" cy="163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E040D4-BE5A-4F4A-B32A-559CFCF60C10}"/>
              </a:ext>
            </a:extLst>
          </p:cNvPr>
          <p:cNvSpPr txBox="1"/>
          <p:nvPr/>
        </p:nvSpPr>
        <p:spPr>
          <a:xfrm>
            <a:off x="122463" y="1294044"/>
            <a:ext cx="1210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US" sz="1400" dirty="0">
                <a:solidFill>
                  <a:schemeClr val="bg1"/>
                </a:solidFill>
                <a:hlinkClick r:id="rId3"/>
              </a:rPr>
              <a:t>Rursus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C0F39C4-EEF1-6D4D-8923-4A016EAF3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0362" y="1563139"/>
            <a:ext cx="4390633" cy="452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E09799-CF3C-F344-BFD4-8199AC0A4557}"/>
              </a:ext>
            </a:extLst>
          </p:cNvPr>
          <p:cNvSpPr txBox="1"/>
          <p:nvPr/>
        </p:nvSpPr>
        <p:spPr>
          <a:xfrm>
            <a:off x="7274216" y="6103993"/>
            <a:ext cx="1943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R Hollow/CSIRO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C2673C-E45B-9741-8EC0-24F4D2376A6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39" y="3551838"/>
            <a:ext cx="2576053" cy="25826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257C4D-E04C-DC4A-A13D-50B2049106BD}"/>
              </a:ext>
            </a:extLst>
          </p:cNvPr>
          <p:cNvSpPr txBox="1"/>
          <p:nvPr/>
        </p:nvSpPr>
        <p:spPr>
          <a:xfrm>
            <a:off x="122463" y="6067554"/>
            <a:ext cx="1943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ESO/VLT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HR 6819: Black Hole or Binary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5195770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#30 NOT A BLACK HOLE...JUST A BINARY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5AE97E-0548-774D-AF70-E566E533B6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873" y="1945729"/>
            <a:ext cx="4241645" cy="3607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32C7CC-AAC7-A64F-8CDF-B71602E346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1319" y="1339025"/>
            <a:ext cx="2357978" cy="53470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98031E-79CB-E44E-9006-E8BDEC52E504}"/>
              </a:ext>
            </a:extLst>
          </p:cNvPr>
          <p:cNvSpPr txBox="1"/>
          <p:nvPr/>
        </p:nvSpPr>
        <p:spPr>
          <a:xfrm>
            <a:off x="3874656" y="5551570"/>
            <a:ext cx="2196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Frost et al. (2022)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Understanding Resolution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038115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#30 NOT A BLACK HOLE...JUST A BINARY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73500F-4FDC-4849-B334-6D9DC1DE7CB2}"/>
                  </a:ext>
                </a:extLst>
              </p:cNvPr>
              <p:cNvSpPr txBox="1"/>
              <p:nvPr/>
            </p:nvSpPr>
            <p:spPr>
              <a:xfrm>
                <a:off x="536027" y="1471448"/>
                <a:ext cx="7769116" cy="3497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The resolution of a telescope depends on the collecting area of the telescope and the wavelength you are trying to look at.</a:t>
                </a:r>
              </a:p>
              <a:p>
                <a:endParaRPr lang="en-US" sz="1600" dirty="0">
                  <a:solidFill>
                    <a:schemeClr val="bg1"/>
                  </a:solidFill>
                </a:endParaRPr>
              </a:p>
              <a:p>
                <a:r>
                  <a:rPr lang="en-US" sz="1600" dirty="0">
                    <a:solidFill>
                      <a:schemeClr val="bg1"/>
                    </a:solidFill>
                  </a:rPr>
                  <a:t>The formula for calculating this:</a:t>
                </a:r>
              </a:p>
              <a:p>
                <a:endParaRPr lang="en-US" sz="1600" dirty="0">
                  <a:solidFill>
                    <a:schemeClr val="bg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=1.22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</a:t>
                </a:r>
              </a:p>
              <a:p>
                <a:endParaRPr lang="en-US" sz="1600" dirty="0">
                  <a:solidFill>
                    <a:schemeClr val="bg1"/>
                  </a:solidFill>
                </a:endParaRPr>
              </a:p>
              <a:p>
                <a:r>
                  <a:rPr lang="en-US" sz="1600" dirty="0">
                    <a:solidFill>
                      <a:schemeClr val="bg1"/>
                    </a:solidFill>
                  </a:rPr>
                  <a:t>Where 𝜽 is the angular resolution (in radians), </a:t>
                </a:r>
                <a:r>
                  <a:rPr lang="en-US" sz="1600" dirty="0" err="1">
                    <a:solidFill>
                      <a:schemeClr val="bg1"/>
                    </a:solidFill>
                  </a:rPr>
                  <a:t>λ</a:t>
                </a:r>
                <a:r>
                  <a:rPr lang="en-US" sz="1600" dirty="0">
                    <a:solidFill>
                      <a:schemeClr val="bg1"/>
                    </a:solidFill>
                  </a:rPr>
                  <a:t> is wavelength in </a:t>
                </a:r>
                <a:r>
                  <a:rPr lang="en-US" sz="1600" dirty="0" err="1">
                    <a:solidFill>
                      <a:schemeClr val="bg1"/>
                    </a:solidFill>
                  </a:rPr>
                  <a:t>metres</a:t>
                </a:r>
                <a:r>
                  <a:rPr lang="en-US" sz="1600" dirty="0">
                    <a:solidFill>
                      <a:schemeClr val="bg1"/>
                    </a:solidFill>
                  </a:rPr>
                  <a:t> and D is the collecting area of the telescope in </a:t>
                </a:r>
                <a:r>
                  <a:rPr lang="en-US" sz="1600" dirty="0" err="1">
                    <a:solidFill>
                      <a:schemeClr val="bg1"/>
                    </a:solidFill>
                  </a:rPr>
                  <a:t>metres</a:t>
                </a:r>
                <a:r>
                  <a:rPr lang="en-US" sz="1600" dirty="0">
                    <a:solidFill>
                      <a:schemeClr val="bg1"/>
                    </a:solidFill>
                  </a:rPr>
                  <a:t>.</a:t>
                </a:r>
              </a:p>
              <a:p>
                <a:endParaRPr lang="en-US" sz="1600" dirty="0">
                  <a:solidFill>
                    <a:schemeClr val="bg1"/>
                  </a:solidFill>
                </a:endParaRPr>
              </a:p>
              <a:p>
                <a:r>
                  <a:rPr lang="en-US" sz="1600" dirty="0">
                    <a:solidFill>
                      <a:schemeClr val="bg1"/>
                    </a:solidFill>
                  </a:rPr>
                  <a:t>What is the angular resolution of your eye (use 4mm as the diameter)? What is the angular resolution of the VLT, which observed the system, with a collecting area of 7m? Assume 550nm as the wavelength of visible light.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73500F-4FDC-4849-B334-6D9DC1DE7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27" y="1471448"/>
                <a:ext cx="7769116" cy="3497624"/>
              </a:xfrm>
              <a:prstGeom prst="rect">
                <a:avLst/>
              </a:prstGeom>
              <a:blipFill>
                <a:blip r:embed="rId2"/>
                <a:stretch>
                  <a:fillRect l="-490" t="-361" b="-1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B537F11-C3D0-4B4E-B80D-BCD4F374FCE6}"/>
              </a:ext>
            </a:extLst>
          </p:cNvPr>
          <p:cNvSpPr txBox="1"/>
          <p:nvPr/>
        </p:nvSpPr>
        <p:spPr>
          <a:xfrm>
            <a:off x="513175" y="5075120"/>
            <a:ext cx="4256689" cy="923330"/>
          </a:xfrm>
          <a:prstGeom prst="rect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Arcseconds (1/3600 of a degree) to radians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1 arcsecond = 4.84 x10</a:t>
            </a:r>
            <a:r>
              <a:rPr lang="en-US" baseline="30000" dirty="0">
                <a:solidFill>
                  <a:schemeClr val="bg1"/>
                </a:solidFill>
              </a:rPr>
              <a:t>-6</a:t>
            </a:r>
            <a:r>
              <a:rPr lang="en-US" dirty="0">
                <a:solidFill>
                  <a:schemeClr val="bg1"/>
                </a:solidFill>
              </a:rPr>
              <a:t> radians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F5A9C2-76CB-9F40-89D8-438FED3F8253}"/>
              </a:ext>
            </a:extLst>
          </p:cNvPr>
          <p:cNvSpPr txBox="1"/>
          <p:nvPr/>
        </p:nvSpPr>
        <p:spPr>
          <a:xfrm>
            <a:off x="4994385" y="5010181"/>
            <a:ext cx="33107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How do these compare?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1438</TotalTime>
  <Words>222</Words>
  <Application>Microsoft Macintosh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ASTRONOMY IN THE NEWS</vt:lpstr>
      <vt:lpstr>Binary Stars and Massive Stars</vt:lpstr>
      <vt:lpstr>HR 6819: Black Hole or Binary</vt:lpstr>
      <vt:lpstr>Understanding Resolution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David Eden</cp:lastModifiedBy>
  <cp:revision>15</cp:revision>
  <dcterms:created xsi:type="dcterms:W3CDTF">2021-05-21T21:54:42Z</dcterms:created>
  <dcterms:modified xsi:type="dcterms:W3CDTF">2022-03-08T12:19:27Z</dcterms:modified>
</cp:coreProperties>
</file>