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16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5/1/22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C975A-21DB-1344-9DD4-A5A388C54601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C12E-2B5B-E944-987B-CD6A86161AF1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A93D-7CCE-BB41-AFCC-352A90155923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AB36A-AA0F-4D49-A641-441F68D9B0F4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F33B-32FE-7546-A9A0-5BA0245C5F0A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F3D4-687D-AA4F-A470-D1BE8A42D66F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A1C87-70EA-224E-9B1B-827957272324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EA7E-6F95-C643-8D86-2A48F44161D0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DC1D-1B7F-8F44-9600-2B9B5F586DEE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541DC-34BC-7A4B-B38C-209BA08BF6B4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7C53-95FF-8141-964A-B240820720DD}" type="datetime2">
              <a:rPr lang="en-GB" smtClean="0"/>
              <a:t>Sunday, 1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#36 JWST IS FULLY ALIGNED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17758-C683-724F-97B0-57E1782F6D5C}" type="datetime2">
              <a:rPr lang="en-GB" smtClean="0"/>
              <a:t>Sunday, 1 May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#36 JWST IS FULLY ALIGNED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#36 – JWST IS FULLY ALIGNED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tist's concept">
            <a:extLst>
              <a:ext uri="{FF2B5EF4-FFF2-40B4-BE49-F238E27FC236}">
                <a16:creationId xmlns:a16="http://schemas.microsoft.com/office/drawing/2014/main" id="{A41A4C37-44DD-BFFD-4ED8-82BEC2B2D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255" y="3966278"/>
            <a:ext cx="4598255" cy="243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JWST is Aligned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218308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#36 JWST IS FULLY ALIGNED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D5C7EAC-999B-5B0F-BA33-F5496AB53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91" y="1529378"/>
            <a:ext cx="3669684" cy="2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17BFF3-48D8-1D13-ABE5-911ED9613940}"/>
              </a:ext>
            </a:extLst>
          </p:cNvPr>
          <p:cNvSpPr txBox="1"/>
          <p:nvPr/>
        </p:nvSpPr>
        <p:spPr>
          <a:xfrm>
            <a:off x="122464" y="147292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JWST/NASA/GSFC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C92F1E-4A32-4ED2-F2ED-22EF35FD6928}"/>
              </a:ext>
            </a:extLst>
          </p:cNvPr>
          <p:cNvSpPr txBox="1"/>
          <p:nvPr/>
        </p:nvSpPr>
        <p:spPr>
          <a:xfrm>
            <a:off x="6964606" y="1581805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Karin Sandstrom</a:t>
            </a:r>
          </a:p>
        </p:txBody>
      </p:sp>
      <p:pic>
        <p:nvPicPr>
          <p:cNvPr id="8" name="jw1tr_75gUNfqOtc" descr="jw1tr_75gUNfqOtc">
            <a:hlinkClick r:id="" action="ppaction://media"/>
            <a:extLst>
              <a:ext uri="{FF2B5EF4-FFF2-40B4-BE49-F238E27FC236}">
                <a16:creationId xmlns:a16="http://schemas.microsoft.com/office/drawing/2014/main" id="{3F17518C-6363-5F0F-0D06-3A2FC81B7B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1338" y="1998466"/>
            <a:ext cx="4360259" cy="32701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F3BE61-FF73-9866-C8D0-10EE9A332743}"/>
              </a:ext>
            </a:extLst>
          </p:cNvPr>
          <p:cNvSpPr txBox="1"/>
          <p:nvPr/>
        </p:nvSpPr>
        <p:spPr>
          <a:xfrm>
            <a:off x="4489491" y="6092542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JWST/NASA/ESA/CSA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Galaxies Over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449536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#36 JWST IS FULLY ALIGNED</a:t>
            </a:r>
          </a:p>
        </p:txBody>
      </p:sp>
      <p:pic>
        <p:nvPicPr>
          <p:cNvPr id="3074" name="Picture 2" descr="Hubble image of NGC 6052">
            <a:extLst>
              <a:ext uri="{FF2B5EF4-FFF2-40B4-BE49-F238E27FC236}">
                <a16:creationId xmlns:a16="http://schemas.microsoft.com/office/drawing/2014/main" id="{4F230C28-AF4E-7735-EA08-32EC044F2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037" y="1458581"/>
            <a:ext cx="3981578" cy="315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ubble Tuning Fork diagram">
            <a:extLst>
              <a:ext uri="{FF2B5EF4-FFF2-40B4-BE49-F238E27FC236}">
                <a16:creationId xmlns:a16="http://schemas.microsoft.com/office/drawing/2014/main" id="{0C107359-5D2B-886A-A357-F8A2665A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7849" y="3629873"/>
            <a:ext cx="5716151" cy="268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ECB4F0-7C72-3DDA-6AF6-1D6217507212}"/>
              </a:ext>
            </a:extLst>
          </p:cNvPr>
          <p:cNvSpPr txBox="1"/>
          <p:nvPr/>
        </p:nvSpPr>
        <p:spPr>
          <a:xfrm>
            <a:off x="122464" y="147292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NASA/HST/ESA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60BF22-631F-EB0D-9021-9739BDFF07AA}"/>
              </a:ext>
            </a:extLst>
          </p:cNvPr>
          <p:cNvSpPr txBox="1"/>
          <p:nvPr/>
        </p:nvSpPr>
        <p:spPr>
          <a:xfrm>
            <a:off x="6568966" y="3292016"/>
            <a:ext cx="2799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University of Washington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How far away is the LMC?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207798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#36 JWST IS FULLY ALIGNED</a:t>
            </a:r>
          </a:p>
        </p:txBody>
      </p:sp>
      <p:pic>
        <p:nvPicPr>
          <p:cNvPr id="4" name="jw1tr_75gUNfqOtc" descr="jw1tr_75gUNfqOtc">
            <a:hlinkClick r:id="" action="ppaction://media"/>
            <a:extLst>
              <a:ext uri="{FF2B5EF4-FFF2-40B4-BE49-F238E27FC236}">
                <a16:creationId xmlns:a16="http://schemas.microsoft.com/office/drawing/2014/main" id="{989E2DBB-BFBF-2F89-BCCE-254D913D0D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0015" y="2051006"/>
            <a:ext cx="4360259" cy="3270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4D972-71C3-4EF7-5F16-2C2CB437FF13}"/>
              </a:ext>
            </a:extLst>
          </p:cNvPr>
          <p:cNvSpPr txBox="1"/>
          <p:nvPr/>
        </p:nvSpPr>
        <p:spPr>
          <a:xfrm>
            <a:off x="258638" y="153680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Karin Sandstrom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B34DEA-E90E-6E2F-1AF3-67C39EE89D5B}"/>
              </a:ext>
            </a:extLst>
          </p:cNvPr>
          <p:cNvSpPr txBox="1"/>
          <p:nvPr/>
        </p:nvSpPr>
        <p:spPr>
          <a:xfrm>
            <a:off x="4876800" y="1974076"/>
            <a:ext cx="4014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resolution of the JWST image here is 0.07 parsecs at a wavelength of 7.7 </a:t>
            </a:r>
            <a:r>
              <a:rPr lang="en-US" dirty="0" err="1">
                <a:solidFill>
                  <a:schemeClr val="bg1"/>
                </a:solidFill>
              </a:rPr>
              <a:t>μm</a:t>
            </a:r>
            <a:r>
              <a:rPr lang="en-US" dirty="0">
                <a:solidFill>
                  <a:schemeClr val="bg1"/>
                </a:solidFill>
              </a:rPr>
              <a:t>. Using the Rayleigh criterion, and the primary mirror size of 6.5 m and trigonometry, can you calculate the distance, in parsecs, to the Large </a:t>
            </a:r>
            <a:r>
              <a:rPr lang="en-US" dirty="0" err="1">
                <a:solidFill>
                  <a:schemeClr val="bg1"/>
                </a:solidFill>
              </a:rPr>
              <a:t>Magellanic</a:t>
            </a:r>
            <a:r>
              <a:rPr lang="en-US" dirty="0">
                <a:solidFill>
                  <a:schemeClr val="bg1"/>
                </a:solidFill>
              </a:rPr>
              <a:t> Cloud?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51AA8F-0065-4088-38BF-46D33FAE81C5}"/>
                  </a:ext>
                </a:extLst>
              </p:cNvPr>
              <p:cNvSpPr txBox="1"/>
              <p:nvPr/>
            </p:nvSpPr>
            <p:spPr>
              <a:xfrm>
                <a:off x="6360350" y="4131143"/>
                <a:ext cx="1047851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1.22</m:t>
                          </m:r>
                          <m:r>
                            <a:rPr lang="en-GB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51AA8F-0065-4088-38BF-46D33FAE8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350" y="4131143"/>
                <a:ext cx="1047851" cy="524182"/>
              </a:xfrm>
              <a:prstGeom prst="rect">
                <a:avLst/>
              </a:prstGeom>
              <a:blipFill>
                <a:blip r:embed="rId5"/>
                <a:stretch>
                  <a:fillRect l="-4762" t="-2381" r="-476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CB6CD0C-09EE-5D36-C80D-FAF933D9A9F4}"/>
              </a:ext>
            </a:extLst>
          </p:cNvPr>
          <p:cNvSpPr txBox="1"/>
          <p:nvPr/>
        </p:nvSpPr>
        <p:spPr>
          <a:xfrm>
            <a:off x="4876800" y="4647780"/>
            <a:ext cx="45825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where 𝜽 is the angular resolution in radians (either needs converting or your calculator switching to radians), </a:t>
            </a:r>
            <a:r>
              <a:rPr lang="en-US" dirty="0" err="1">
                <a:solidFill>
                  <a:schemeClr val="bg1"/>
                </a:solidFill>
              </a:rPr>
              <a:t>λ</a:t>
            </a:r>
            <a:r>
              <a:rPr lang="en-US" dirty="0">
                <a:solidFill>
                  <a:schemeClr val="bg1"/>
                </a:solidFill>
              </a:rPr>
              <a:t> is the observed wavelength and D is the diameter of the primary mirror.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2673</TotalTime>
  <Words>178</Words>
  <Application>Microsoft Macintosh PowerPoint</Application>
  <PresentationFormat>On-screen Show (4:3)</PresentationFormat>
  <Paragraphs>17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ASTRONOMY IN THE NEWS</vt:lpstr>
      <vt:lpstr>JWST is Aligned</vt:lpstr>
      <vt:lpstr>Galaxies Over Time</vt:lpstr>
      <vt:lpstr>How far away is the LMC?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David Eden</cp:lastModifiedBy>
  <cp:revision>14</cp:revision>
  <dcterms:created xsi:type="dcterms:W3CDTF">2021-05-21T21:54:42Z</dcterms:created>
  <dcterms:modified xsi:type="dcterms:W3CDTF">2022-05-03T14:36:06Z</dcterms:modified>
</cp:coreProperties>
</file>