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899" r:id="rId1"/>
  </p:sldMasterIdLst>
  <p:notesMasterIdLst>
    <p:notesMasterId r:id="rId6"/>
  </p:notesMasterIdLst>
  <p:sldIdLst>
    <p:sldId id="256" r:id="rId2"/>
    <p:sldId id="257" r:id="rId3"/>
    <p:sldId id="258" r:id="rId4"/>
    <p:sldId id="259"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7"/>
    <p:restoredTop sz="94626"/>
  </p:normalViewPr>
  <p:slideViewPr>
    <p:cSldViewPr snapToGrid="0" snapToObjects="1">
      <p:cViewPr varScale="1">
        <p:scale>
          <a:sx n="121" d="100"/>
          <a:sy n="121" d="100"/>
        </p:scale>
        <p:origin x="1600"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768066B-243E-BC49-86E9-F0EFC54EFC52}" type="datetimeFigureOut">
              <a:rPr lang="en-US" smtClean="0"/>
              <a:t>10/11/22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D07F46-C7DE-534F-A179-BDF7C2983BB2}" type="slidenum">
              <a:rPr lang="en-US" smtClean="0"/>
              <a:t>‹#›</a:t>
            </a:fld>
            <a:endParaRPr lang="en-US"/>
          </a:p>
        </p:txBody>
      </p:sp>
    </p:spTree>
    <p:extLst>
      <p:ext uri="{BB962C8B-B14F-4D97-AF65-F5344CB8AC3E}">
        <p14:creationId xmlns:p14="http://schemas.microsoft.com/office/powerpoint/2010/main" val="20533493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EF268-C12B-724F-9240-9AAA0BDA2F68}"/>
              </a:ext>
            </a:extLst>
          </p:cNvPr>
          <p:cNvSpPr>
            <a:spLocks noGrp="1"/>
          </p:cNvSpPr>
          <p:nvPr>
            <p:ph type="ctrTitle"/>
          </p:nvPr>
        </p:nvSpPr>
        <p:spPr>
          <a:xfrm>
            <a:off x="1143000" y="1122363"/>
            <a:ext cx="6858000" cy="2387600"/>
          </a:xfrm>
        </p:spPr>
        <p:txBody>
          <a:bodyPr anchor="b"/>
          <a:lstStyle>
            <a:lvl1pPr algn="ctr">
              <a:defRPr sz="4500"/>
            </a:lvl1pPr>
          </a:lstStyle>
          <a:p>
            <a:r>
              <a:rPr lang="en-GB"/>
              <a:t>Click to edit Master title style</a:t>
            </a:r>
            <a:endParaRPr lang="en-US"/>
          </a:p>
        </p:txBody>
      </p:sp>
      <p:sp>
        <p:nvSpPr>
          <p:cNvPr id="3" name="Subtitle 2">
            <a:extLst>
              <a:ext uri="{FF2B5EF4-FFF2-40B4-BE49-F238E27FC236}">
                <a16:creationId xmlns:a16="http://schemas.microsoft.com/office/drawing/2014/main" id="{0DC58825-B030-9C48-9D7A-9043384C3AC6}"/>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7348ECBD-72FE-5F4E-A47E-99B9EE60F45D}"/>
              </a:ext>
            </a:extLst>
          </p:cNvPr>
          <p:cNvSpPr>
            <a:spLocks noGrp="1"/>
          </p:cNvSpPr>
          <p:nvPr>
            <p:ph type="dt" sz="half" idx="10"/>
          </p:nvPr>
        </p:nvSpPr>
        <p:spPr/>
        <p:txBody>
          <a:bodyPr/>
          <a:lstStyle/>
          <a:p>
            <a:fld id="{C4BA15CD-EFDC-DC4B-9A5C-E2F69AED77C2}" type="datetime2">
              <a:rPr lang="en-GB" smtClean="0"/>
              <a:t>Tuesday, 11 October 2022</a:t>
            </a:fld>
            <a:endParaRPr lang="en-US"/>
          </a:p>
        </p:txBody>
      </p:sp>
      <p:sp>
        <p:nvSpPr>
          <p:cNvPr id="5" name="Footer Placeholder 4">
            <a:extLst>
              <a:ext uri="{FF2B5EF4-FFF2-40B4-BE49-F238E27FC236}">
                <a16:creationId xmlns:a16="http://schemas.microsoft.com/office/drawing/2014/main" id="{F54C9FE2-7093-ED4B-81E0-A0326F2FACE1}"/>
              </a:ext>
            </a:extLst>
          </p:cNvPr>
          <p:cNvSpPr>
            <a:spLocks noGrp="1"/>
          </p:cNvSpPr>
          <p:nvPr>
            <p:ph type="ftr" sz="quarter" idx="11"/>
          </p:nvPr>
        </p:nvSpPr>
        <p:spPr/>
        <p:txBody>
          <a:bodyPr/>
          <a:lstStyle/>
          <a:p>
            <a:r>
              <a:rPr lang="en-US"/>
              <a:t>Astronomy in the News - #44 ANCIENT LIFE ON MARS</a:t>
            </a:r>
          </a:p>
        </p:txBody>
      </p:sp>
      <p:sp>
        <p:nvSpPr>
          <p:cNvPr id="6" name="Slide Number Placeholder 5">
            <a:extLst>
              <a:ext uri="{FF2B5EF4-FFF2-40B4-BE49-F238E27FC236}">
                <a16:creationId xmlns:a16="http://schemas.microsoft.com/office/drawing/2014/main" id="{692D0C84-3271-F24A-945F-38B03B732A5C}"/>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681653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46BC4-0EEB-864D-8CA8-B1695EC10A34}"/>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FB5D682-539A-4047-BC55-E6703514553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297D01D-85C7-8E4F-AB54-98705659EEEF}"/>
              </a:ext>
            </a:extLst>
          </p:cNvPr>
          <p:cNvSpPr>
            <a:spLocks noGrp="1"/>
          </p:cNvSpPr>
          <p:nvPr>
            <p:ph type="dt" sz="half" idx="10"/>
          </p:nvPr>
        </p:nvSpPr>
        <p:spPr/>
        <p:txBody>
          <a:bodyPr/>
          <a:lstStyle/>
          <a:p>
            <a:fld id="{1D176E3E-C621-4141-B770-C2081D2D9295}" type="datetime2">
              <a:rPr lang="en-GB" smtClean="0"/>
              <a:t>Tuesday, 11 October 2022</a:t>
            </a:fld>
            <a:endParaRPr lang="en-US"/>
          </a:p>
        </p:txBody>
      </p:sp>
      <p:sp>
        <p:nvSpPr>
          <p:cNvPr id="5" name="Footer Placeholder 4">
            <a:extLst>
              <a:ext uri="{FF2B5EF4-FFF2-40B4-BE49-F238E27FC236}">
                <a16:creationId xmlns:a16="http://schemas.microsoft.com/office/drawing/2014/main" id="{D3FC73A7-A57E-EF47-8E6D-76E9EF1DFE75}"/>
              </a:ext>
            </a:extLst>
          </p:cNvPr>
          <p:cNvSpPr>
            <a:spLocks noGrp="1"/>
          </p:cNvSpPr>
          <p:nvPr>
            <p:ph type="ftr" sz="quarter" idx="11"/>
          </p:nvPr>
        </p:nvSpPr>
        <p:spPr/>
        <p:txBody>
          <a:bodyPr/>
          <a:lstStyle/>
          <a:p>
            <a:r>
              <a:rPr lang="en-US"/>
              <a:t>Astronomy in the News - #44 ANCIENT LIFE ON MARS</a:t>
            </a:r>
          </a:p>
        </p:txBody>
      </p:sp>
      <p:sp>
        <p:nvSpPr>
          <p:cNvPr id="6" name="Slide Number Placeholder 5">
            <a:extLst>
              <a:ext uri="{FF2B5EF4-FFF2-40B4-BE49-F238E27FC236}">
                <a16:creationId xmlns:a16="http://schemas.microsoft.com/office/drawing/2014/main" id="{658B185A-2C42-2F41-BC9B-E36C98482917}"/>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5405617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731E1-AF8F-A54A-B007-2AE847FB9647}"/>
              </a:ext>
            </a:extLst>
          </p:cNvPr>
          <p:cNvSpPr>
            <a:spLocks noGrp="1"/>
          </p:cNvSpPr>
          <p:nvPr>
            <p:ph type="title"/>
          </p:nvPr>
        </p:nvSpPr>
        <p:spPr>
          <a:xfrm>
            <a:off x="623888" y="1709739"/>
            <a:ext cx="7886700" cy="2852737"/>
          </a:xfrm>
        </p:spPr>
        <p:txBody>
          <a:bodyPr anchor="b"/>
          <a:lstStyle>
            <a:lvl1pPr>
              <a:defRPr sz="45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655A4616-29A0-0843-A674-ACC9E525983F}"/>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2AB5D3DF-0889-D747-88FD-ECB404F66E42}"/>
              </a:ext>
            </a:extLst>
          </p:cNvPr>
          <p:cNvSpPr>
            <a:spLocks noGrp="1"/>
          </p:cNvSpPr>
          <p:nvPr>
            <p:ph type="dt" sz="half" idx="10"/>
          </p:nvPr>
        </p:nvSpPr>
        <p:spPr/>
        <p:txBody>
          <a:bodyPr/>
          <a:lstStyle/>
          <a:p>
            <a:fld id="{F7E9D82A-9AD4-2546-9CD6-936A79EC1D6D}" type="datetime2">
              <a:rPr lang="en-GB" smtClean="0"/>
              <a:t>Tuesday, 11 October 2022</a:t>
            </a:fld>
            <a:endParaRPr lang="en-US"/>
          </a:p>
        </p:txBody>
      </p:sp>
      <p:sp>
        <p:nvSpPr>
          <p:cNvPr id="5" name="Footer Placeholder 4">
            <a:extLst>
              <a:ext uri="{FF2B5EF4-FFF2-40B4-BE49-F238E27FC236}">
                <a16:creationId xmlns:a16="http://schemas.microsoft.com/office/drawing/2014/main" id="{4913E29A-911A-254E-AD17-D751F289BA23}"/>
              </a:ext>
            </a:extLst>
          </p:cNvPr>
          <p:cNvSpPr>
            <a:spLocks noGrp="1"/>
          </p:cNvSpPr>
          <p:nvPr>
            <p:ph type="ftr" sz="quarter" idx="11"/>
          </p:nvPr>
        </p:nvSpPr>
        <p:spPr/>
        <p:txBody>
          <a:bodyPr/>
          <a:lstStyle/>
          <a:p>
            <a:r>
              <a:rPr lang="en-US"/>
              <a:t>Astronomy in the News - #44 ANCIENT LIFE ON MARS</a:t>
            </a:r>
          </a:p>
        </p:txBody>
      </p:sp>
      <p:sp>
        <p:nvSpPr>
          <p:cNvPr id="6" name="Slide Number Placeholder 5">
            <a:extLst>
              <a:ext uri="{FF2B5EF4-FFF2-40B4-BE49-F238E27FC236}">
                <a16:creationId xmlns:a16="http://schemas.microsoft.com/office/drawing/2014/main" id="{9EC00281-9EC0-AA40-97CA-49A86AC317A8}"/>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8549473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E742F-727F-7E41-A5B5-66FCA19C7B9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58A1DDB5-CDEC-F54F-80F8-AEAE4AE9E970}"/>
              </a:ext>
            </a:extLst>
          </p:cNvPr>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644C89E2-9599-1543-8759-34BFDD8EAAD3}"/>
              </a:ext>
            </a:extLst>
          </p:cNvPr>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7D297046-0D51-C34D-9B0B-BF8713E65A4B}"/>
              </a:ext>
            </a:extLst>
          </p:cNvPr>
          <p:cNvSpPr>
            <a:spLocks noGrp="1"/>
          </p:cNvSpPr>
          <p:nvPr>
            <p:ph type="dt" sz="half" idx="10"/>
          </p:nvPr>
        </p:nvSpPr>
        <p:spPr/>
        <p:txBody>
          <a:bodyPr/>
          <a:lstStyle/>
          <a:p>
            <a:fld id="{6A40A6D0-A92D-0140-AA1B-8E633F3CC468}" type="datetime2">
              <a:rPr lang="en-GB" smtClean="0"/>
              <a:t>Tuesday, 11 October 2022</a:t>
            </a:fld>
            <a:endParaRPr lang="en-US"/>
          </a:p>
        </p:txBody>
      </p:sp>
      <p:sp>
        <p:nvSpPr>
          <p:cNvPr id="6" name="Footer Placeholder 5">
            <a:extLst>
              <a:ext uri="{FF2B5EF4-FFF2-40B4-BE49-F238E27FC236}">
                <a16:creationId xmlns:a16="http://schemas.microsoft.com/office/drawing/2014/main" id="{0AB446C2-C4AB-DD45-9D24-735647035790}"/>
              </a:ext>
            </a:extLst>
          </p:cNvPr>
          <p:cNvSpPr>
            <a:spLocks noGrp="1"/>
          </p:cNvSpPr>
          <p:nvPr>
            <p:ph type="ftr" sz="quarter" idx="11"/>
          </p:nvPr>
        </p:nvSpPr>
        <p:spPr/>
        <p:txBody>
          <a:bodyPr/>
          <a:lstStyle/>
          <a:p>
            <a:r>
              <a:rPr lang="en-US"/>
              <a:t>Astronomy in the News - #44 ANCIENT LIFE ON MARS</a:t>
            </a:r>
          </a:p>
        </p:txBody>
      </p:sp>
      <p:sp>
        <p:nvSpPr>
          <p:cNvPr id="7" name="Slide Number Placeholder 6">
            <a:extLst>
              <a:ext uri="{FF2B5EF4-FFF2-40B4-BE49-F238E27FC236}">
                <a16:creationId xmlns:a16="http://schemas.microsoft.com/office/drawing/2014/main" id="{813E35E2-FF8F-3A4A-92EB-1804630319AA}"/>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7246515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4F2DC-7E64-8044-B475-C32A0F31FDF7}"/>
              </a:ext>
            </a:extLst>
          </p:cNvPr>
          <p:cNvSpPr>
            <a:spLocks noGrp="1"/>
          </p:cNvSpPr>
          <p:nvPr>
            <p:ph type="title"/>
          </p:nvPr>
        </p:nvSpPr>
        <p:spPr>
          <a:xfrm>
            <a:off x="629841" y="365126"/>
            <a:ext cx="78867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469A1D0D-4AA2-A54E-93E9-471D56347821}"/>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a:extLst>
              <a:ext uri="{FF2B5EF4-FFF2-40B4-BE49-F238E27FC236}">
                <a16:creationId xmlns:a16="http://schemas.microsoft.com/office/drawing/2014/main" id="{036387D2-FEC9-7C42-85CA-599E4949E68F}"/>
              </a:ext>
            </a:extLst>
          </p:cNvPr>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1FA2EE56-0C94-8244-A373-2D2E28F3AE47}"/>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a:extLst>
              <a:ext uri="{FF2B5EF4-FFF2-40B4-BE49-F238E27FC236}">
                <a16:creationId xmlns:a16="http://schemas.microsoft.com/office/drawing/2014/main" id="{DF6DF7ED-08F7-6B47-8FD7-9BB9A68FB80F}"/>
              </a:ext>
            </a:extLst>
          </p:cNvPr>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0EC59C80-6EDE-5740-9198-12799B41D96E}"/>
              </a:ext>
            </a:extLst>
          </p:cNvPr>
          <p:cNvSpPr>
            <a:spLocks noGrp="1"/>
          </p:cNvSpPr>
          <p:nvPr>
            <p:ph type="dt" sz="half" idx="10"/>
          </p:nvPr>
        </p:nvSpPr>
        <p:spPr/>
        <p:txBody>
          <a:bodyPr/>
          <a:lstStyle/>
          <a:p>
            <a:fld id="{4E8A6B3B-F0F5-5C4C-A900-01C5F9317B0E}" type="datetime2">
              <a:rPr lang="en-GB" smtClean="0"/>
              <a:t>Tuesday, 11 October 2022</a:t>
            </a:fld>
            <a:endParaRPr lang="en-US"/>
          </a:p>
        </p:txBody>
      </p:sp>
      <p:sp>
        <p:nvSpPr>
          <p:cNvPr id="8" name="Footer Placeholder 7">
            <a:extLst>
              <a:ext uri="{FF2B5EF4-FFF2-40B4-BE49-F238E27FC236}">
                <a16:creationId xmlns:a16="http://schemas.microsoft.com/office/drawing/2014/main" id="{732A85C5-11B4-5047-B001-751E75DEF82B}"/>
              </a:ext>
            </a:extLst>
          </p:cNvPr>
          <p:cNvSpPr>
            <a:spLocks noGrp="1"/>
          </p:cNvSpPr>
          <p:nvPr>
            <p:ph type="ftr" sz="quarter" idx="11"/>
          </p:nvPr>
        </p:nvSpPr>
        <p:spPr/>
        <p:txBody>
          <a:bodyPr/>
          <a:lstStyle/>
          <a:p>
            <a:r>
              <a:rPr lang="en-US"/>
              <a:t>Astronomy in the News - #44 ANCIENT LIFE ON MARS</a:t>
            </a:r>
          </a:p>
        </p:txBody>
      </p:sp>
      <p:sp>
        <p:nvSpPr>
          <p:cNvPr id="9" name="Slide Number Placeholder 8">
            <a:extLst>
              <a:ext uri="{FF2B5EF4-FFF2-40B4-BE49-F238E27FC236}">
                <a16:creationId xmlns:a16="http://schemas.microsoft.com/office/drawing/2014/main" id="{1B76D41C-9CC7-E244-933C-749EB4D53D49}"/>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2657180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68692-EF30-1E47-B959-EDE4B9AD3F60}"/>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AA8B2E2B-21D2-AB45-B599-8CD042539D27}"/>
              </a:ext>
            </a:extLst>
          </p:cNvPr>
          <p:cNvSpPr>
            <a:spLocks noGrp="1"/>
          </p:cNvSpPr>
          <p:nvPr>
            <p:ph type="dt" sz="half" idx="10"/>
          </p:nvPr>
        </p:nvSpPr>
        <p:spPr/>
        <p:txBody>
          <a:bodyPr/>
          <a:lstStyle/>
          <a:p>
            <a:fld id="{C97DE81D-E079-FC41-8B40-3133D8D75B75}" type="datetime2">
              <a:rPr lang="en-GB" smtClean="0"/>
              <a:t>Tuesday, 11 October 2022</a:t>
            </a:fld>
            <a:endParaRPr lang="en-US"/>
          </a:p>
        </p:txBody>
      </p:sp>
      <p:sp>
        <p:nvSpPr>
          <p:cNvPr id="4" name="Footer Placeholder 3">
            <a:extLst>
              <a:ext uri="{FF2B5EF4-FFF2-40B4-BE49-F238E27FC236}">
                <a16:creationId xmlns:a16="http://schemas.microsoft.com/office/drawing/2014/main" id="{938F43DF-0E22-F94D-B176-45CD806BF22F}"/>
              </a:ext>
            </a:extLst>
          </p:cNvPr>
          <p:cNvSpPr>
            <a:spLocks noGrp="1"/>
          </p:cNvSpPr>
          <p:nvPr>
            <p:ph type="ftr" sz="quarter" idx="11"/>
          </p:nvPr>
        </p:nvSpPr>
        <p:spPr/>
        <p:txBody>
          <a:bodyPr/>
          <a:lstStyle/>
          <a:p>
            <a:r>
              <a:rPr lang="en-US"/>
              <a:t>Astronomy in the News - #44 ANCIENT LIFE ON MARS</a:t>
            </a:r>
          </a:p>
        </p:txBody>
      </p:sp>
      <p:sp>
        <p:nvSpPr>
          <p:cNvPr id="5" name="Slide Number Placeholder 4">
            <a:extLst>
              <a:ext uri="{FF2B5EF4-FFF2-40B4-BE49-F238E27FC236}">
                <a16:creationId xmlns:a16="http://schemas.microsoft.com/office/drawing/2014/main" id="{885A7270-F0E2-204A-A74A-6FE6722B099A}"/>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112155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008BCB4-21D1-E74A-B051-C8EFB79A6AAE}"/>
              </a:ext>
            </a:extLst>
          </p:cNvPr>
          <p:cNvSpPr>
            <a:spLocks noGrp="1"/>
          </p:cNvSpPr>
          <p:nvPr>
            <p:ph type="dt" sz="half" idx="10"/>
          </p:nvPr>
        </p:nvSpPr>
        <p:spPr/>
        <p:txBody>
          <a:bodyPr/>
          <a:lstStyle/>
          <a:p>
            <a:fld id="{4013A256-9235-9148-8088-209D3E1EB8BE}" type="datetime2">
              <a:rPr lang="en-GB" smtClean="0"/>
              <a:t>Tuesday, 11 October 2022</a:t>
            </a:fld>
            <a:endParaRPr lang="en-US"/>
          </a:p>
        </p:txBody>
      </p:sp>
      <p:sp>
        <p:nvSpPr>
          <p:cNvPr id="3" name="Footer Placeholder 2">
            <a:extLst>
              <a:ext uri="{FF2B5EF4-FFF2-40B4-BE49-F238E27FC236}">
                <a16:creationId xmlns:a16="http://schemas.microsoft.com/office/drawing/2014/main" id="{31952646-646E-4D41-B2F3-75D0AEF2E365}"/>
              </a:ext>
            </a:extLst>
          </p:cNvPr>
          <p:cNvSpPr>
            <a:spLocks noGrp="1"/>
          </p:cNvSpPr>
          <p:nvPr>
            <p:ph type="ftr" sz="quarter" idx="11"/>
          </p:nvPr>
        </p:nvSpPr>
        <p:spPr/>
        <p:txBody>
          <a:bodyPr/>
          <a:lstStyle/>
          <a:p>
            <a:r>
              <a:rPr lang="en-US"/>
              <a:t>Astronomy in the News - #44 ANCIENT LIFE ON MARS</a:t>
            </a:r>
          </a:p>
        </p:txBody>
      </p:sp>
      <p:sp>
        <p:nvSpPr>
          <p:cNvPr id="4" name="Slide Number Placeholder 3">
            <a:extLst>
              <a:ext uri="{FF2B5EF4-FFF2-40B4-BE49-F238E27FC236}">
                <a16:creationId xmlns:a16="http://schemas.microsoft.com/office/drawing/2014/main" id="{2AE2B3F7-B761-2D42-94B3-B9E0AC9D75F8}"/>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30456189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F58F8-46D0-F446-B9BD-078D65842186}"/>
              </a:ext>
            </a:extLst>
          </p:cNvPr>
          <p:cNvSpPr>
            <a:spLocks noGrp="1"/>
          </p:cNvSpPr>
          <p:nvPr>
            <p:ph type="title"/>
          </p:nvPr>
        </p:nvSpPr>
        <p:spPr>
          <a:xfrm>
            <a:off x="629841" y="457200"/>
            <a:ext cx="2949178" cy="1600200"/>
          </a:xfrm>
        </p:spPr>
        <p:txBody>
          <a:bodyPr anchor="b"/>
          <a:lstStyle>
            <a:lvl1pPr>
              <a:defRPr sz="24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D5DCC110-3B8A-264C-89E3-9DE8BC9CCF96}"/>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35AD943-32DD-254D-AAFE-41965DF49FEE}"/>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a:extLst>
              <a:ext uri="{FF2B5EF4-FFF2-40B4-BE49-F238E27FC236}">
                <a16:creationId xmlns:a16="http://schemas.microsoft.com/office/drawing/2014/main" id="{25B0D057-AFEA-6D4D-81D0-DA3DA9BB73AB}"/>
              </a:ext>
            </a:extLst>
          </p:cNvPr>
          <p:cNvSpPr>
            <a:spLocks noGrp="1"/>
          </p:cNvSpPr>
          <p:nvPr>
            <p:ph type="dt" sz="half" idx="10"/>
          </p:nvPr>
        </p:nvSpPr>
        <p:spPr/>
        <p:txBody>
          <a:bodyPr/>
          <a:lstStyle/>
          <a:p>
            <a:fld id="{38E1ACD9-DD79-794A-A049-C9671772EE55}" type="datetime2">
              <a:rPr lang="en-GB" smtClean="0"/>
              <a:t>Tuesday, 11 October 2022</a:t>
            </a:fld>
            <a:endParaRPr lang="en-US"/>
          </a:p>
        </p:txBody>
      </p:sp>
      <p:sp>
        <p:nvSpPr>
          <p:cNvPr id="6" name="Footer Placeholder 5">
            <a:extLst>
              <a:ext uri="{FF2B5EF4-FFF2-40B4-BE49-F238E27FC236}">
                <a16:creationId xmlns:a16="http://schemas.microsoft.com/office/drawing/2014/main" id="{088781FC-F701-F74A-B5A0-27AB17B77E1F}"/>
              </a:ext>
            </a:extLst>
          </p:cNvPr>
          <p:cNvSpPr>
            <a:spLocks noGrp="1"/>
          </p:cNvSpPr>
          <p:nvPr>
            <p:ph type="ftr" sz="quarter" idx="11"/>
          </p:nvPr>
        </p:nvSpPr>
        <p:spPr/>
        <p:txBody>
          <a:bodyPr/>
          <a:lstStyle/>
          <a:p>
            <a:r>
              <a:rPr lang="en-US"/>
              <a:t>Astronomy in the News - #44 ANCIENT LIFE ON MARS</a:t>
            </a:r>
          </a:p>
        </p:txBody>
      </p:sp>
      <p:sp>
        <p:nvSpPr>
          <p:cNvPr id="7" name="Slide Number Placeholder 6">
            <a:extLst>
              <a:ext uri="{FF2B5EF4-FFF2-40B4-BE49-F238E27FC236}">
                <a16:creationId xmlns:a16="http://schemas.microsoft.com/office/drawing/2014/main" id="{67CC0671-65C0-2541-9AB9-C0A686CF5D06}"/>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4001396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D212A-29EA-E04F-90D2-5FBE3722E707}"/>
              </a:ext>
            </a:extLst>
          </p:cNvPr>
          <p:cNvSpPr>
            <a:spLocks noGrp="1"/>
          </p:cNvSpPr>
          <p:nvPr>
            <p:ph type="title"/>
          </p:nvPr>
        </p:nvSpPr>
        <p:spPr>
          <a:xfrm>
            <a:off x="629841" y="457200"/>
            <a:ext cx="2949178" cy="1600200"/>
          </a:xfrm>
        </p:spPr>
        <p:txBody>
          <a:bodyPr anchor="b"/>
          <a:lstStyle>
            <a:lvl1pPr>
              <a:defRPr sz="24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D15A4DE7-4305-4644-8110-9D403ACE455D}"/>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F244DA9F-454B-F341-8304-80E59C94E4B0}"/>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a:extLst>
              <a:ext uri="{FF2B5EF4-FFF2-40B4-BE49-F238E27FC236}">
                <a16:creationId xmlns:a16="http://schemas.microsoft.com/office/drawing/2014/main" id="{D3EC27A8-D229-3E4D-A055-778F5E859F18}"/>
              </a:ext>
            </a:extLst>
          </p:cNvPr>
          <p:cNvSpPr>
            <a:spLocks noGrp="1"/>
          </p:cNvSpPr>
          <p:nvPr>
            <p:ph type="dt" sz="half" idx="10"/>
          </p:nvPr>
        </p:nvSpPr>
        <p:spPr/>
        <p:txBody>
          <a:bodyPr/>
          <a:lstStyle/>
          <a:p>
            <a:fld id="{ECD8DD2B-DE69-A74C-9E36-873760EB8441}" type="datetime2">
              <a:rPr lang="en-GB" smtClean="0"/>
              <a:t>Tuesday, 11 October 2022</a:t>
            </a:fld>
            <a:endParaRPr lang="en-US"/>
          </a:p>
        </p:txBody>
      </p:sp>
      <p:sp>
        <p:nvSpPr>
          <p:cNvPr id="6" name="Footer Placeholder 5">
            <a:extLst>
              <a:ext uri="{FF2B5EF4-FFF2-40B4-BE49-F238E27FC236}">
                <a16:creationId xmlns:a16="http://schemas.microsoft.com/office/drawing/2014/main" id="{7D675609-BFF8-0949-AC2F-70000632294B}"/>
              </a:ext>
            </a:extLst>
          </p:cNvPr>
          <p:cNvSpPr>
            <a:spLocks noGrp="1"/>
          </p:cNvSpPr>
          <p:nvPr>
            <p:ph type="ftr" sz="quarter" idx="11"/>
          </p:nvPr>
        </p:nvSpPr>
        <p:spPr/>
        <p:txBody>
          <a:bodyPr/>
          <a:lstStyle/>
          <a:p>
            <a:r>
              <a:rPr lang="en-US"/>
              <a:t>Astronomy in the News - #44 ANCIENT LIFE ON MARS</a:t>
            </a:r>
          </a:p>
        </p:txBody>
      </p:sp>
      <p:sp>
        <p:nvSpPr>
          <p:cNvPr id="7" name="Slide Number Placeholder 6">
            <a:extLst>
              <a:ext uri="{FF2B5EF4-FFF2-40B4-BE49-F238E27FC236}">
                <a16:creationId xmlns:a16="http://schemas.microsoft.com/office/drawing/2014/main" id="{C5362A83-3A3F-A341-B111-370D5656ADA4}"/>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1322344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202B9-32A3-7743-BEF9-43503F57521E}"/>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6E807F90-A951-454E-B90E-6666EAB7C18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EF42C40-28D5-0D40-8361-6F5A8555F088}"/>
              </a:ext>
            </a:extLst>
          </p:cNvPr>
          <p:cNvSpPr>
            <a:spLocks noGrp="1"/>
          </p:cNvSpPr>
          <p:nvPr>
            <p:ph type="dt" sz="half" idx="10"/>
          </p:nvPr>
        </p:nvSpPr>
        <p:spPr/>
        <p:txBody>
          <a:bodyPr/>
          <a:lstStyle/>
          <a:p>
            <a:fld id="{27D30B0C-CF71-9842-8F24-963517E25A50}" type="datetime2">
              <a:rPr lang="en-GB" smtClean="0"/>
              <a:t>Tuesday, 11 October 2022</a:t>
            </a:fld>
            <a:endParaRPr lang="en-US"/>
          </a:p>
        </p:txBody>
      </p:sp>
      <p:sp>
        <p:nvSpPr>
          <p:cNvPr id="5" name="Footer Placeholder 4">
            <a:extLst>
              <a:ext uri="{FF2B5EF4-FFF2-40B4-BE49-F238E27FC236}">
                <a16:creationId xmlns:a16="http://schemas.microsoft.com/office/drawing/2014/main" id="{E7309689-871C-6348-9087-07EF78191071}"/>
              </a:ext>
            </a:extLst>
          </p:cNvPr>
          <p:cNvSpPr>
            <a:spLocks noGrp="1"/>
          </p:cNvSpPr>
          <p:nvPr>
            <p:ph type="ftr" sz="quarter" idx="11"/>
          </p:nvPr>
        </p:nvSpPr>
        <p:spPr/>
        <p:txBody>
          <a:bodyPr/>
          <a:lstStyle/>
          <a:p>
            <a:r>
              <a:rPr lang="en-US"/>
              <a:t>Astronomy in the News - #44 ANCIENT LIFE ON MARS</a:t>
            </a:r>
          </a:p>
        </p:txBody>
      </p:sp>
      <p:sp>
        <p:nvSpPr>
          <p:cNvPr id="6" name="Slide Number Placeholder 5">
            <a:extLst>
              <a:ext uri="{FF2B5EF4-FFF2-40B4-BE49-F238E27FC236}">
                <a16:creationId xmlns:a16="http://schemas.microsoft.com/office/drawing/2014/main" id="{AADADF76-EDC0-0F4A-9BCB-3E24C5C6E4E4}"/>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8739081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BFAA266-8BD0-7149-BCB8-014357012D24}"/>
              </a:ext>
            </a:extLst>
          </p:cNvPr>
          <p:cNvSpPr>
            <a:spLocks noGrp="1"/>
          </p:cNvSpPr>
          <p:nvPr>
            <p:ph type="title" orient="vert"/>
          </p:nvPr>
        </p:nvSpPr>
        <p:spPr>
          <a:xfrm>
            <a:off x="6543675" y="365125"/>
            <a:ext cx="1971675"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4DA19A4-4122-6448-99EE-8F552508F489}"/>
              </a:ext>
            </a:extLst>
          </p:cNvPr>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CC7E9BD-03E8-5848-8E2F-6659612EADF2}"/>
              </a:ext>
            </a:extLst>
          </p:cNvPr>
          <p:cNvSpPr>
            <a:spLocks noGrp="1"/>
          </p:cNvSpPr>
          <p:nvPr>
            <p:ph type="dt" sz="half" idx="10"/>
          </p:nvPr>
        </p:nvSpPr>
        <p:spPr/>
        <p:txBody>
          <a:bodyPr/>
          <a:lstStyle/>
          <a:p>
            <a:fld id="{D14A5F43-D1AB-C544-AF4F-7F6353DD3F3E}" type="datetime2">
              <a:rPr lang="en-GB" smtClean="0"/>
              <a:t>Tuesday, 11 October 2022</a:t>
            </a:fld>
            <a:endParaRPr lang="en-US"/>
          </a:p>
        </p:txBody>
      </p:sp>
      <p:sp>
        <p:nvSpPr>
          <p:cNvPr id="5" name="Footer Placeholder 4">
            <a:extLst>
              <a:ext uri="{FF2B5EF4-FFF2-40B4-BE49-F238E27FC236}">
                <a16:creationId xmlns:a16="http://schemas.microsoft.com/office/drawing/2014/main" id="{60BBC478-40E3-EC44-ACE7-DBC4BEDC03FD}"/>
              </a:ext>
            </a:extLst>
          </p:cNvPr>
          <p:cNvSpPr>
            <a:spLocks noGrp="1"/>
          </p:cNvSpPr>
          <p:nvPr>
            <p:ph type="ftr" sz="quarter" idx="11"/>
          </p:nvPr>
        </p:nvSpPr>
        <p:spPr/>
        <p:txBody>
          <a:bodyPr/>
          <a:lstStyle/>
          <a:p>
            <a:r>
              <a:rPr lang="en-US"/>
              <a:t>Astronomy in the News - #44 ANCIENT LIFE ON MARS</a:t>
            </a:r>
          </a:p>
        </p:txBody>
      </p:sp>
      <p:sp>
        <p:nvSpPr>
          <p:cNvPr id="6" name="Slide Number Placeholder 5">
            <a:extLst>
              <a:ext uri="{FF2B5EF4-FFF2-40B4-BE49-F238E27FC236}">
                <a16:creationId xmlns:a16="http://schemas.microsoft.com/office/drawing/2014/main" id="{2DCDB395-77ED-5043-908D-50305C9AA189}"/>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31393694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975573E-1306-9C47-8236-BA798CCE4E26}"/>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3A57D1D-ED3C-E542-9D07-BB0707E87101}"/>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0B35A55-EE36-2240-AF43-74037033C360}"/>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49C1C70E-E6DA-C243-AA39-FD48A387E7C7}" type="datetime2">
              <a:rPr lang="en-GB" smtClean="0"/>
              <a:t>Tuesday, 11 October 2022</a:t>
            </a:fld>
            <a:endParaRPr lang="en-US" cap="all" dirty="0"/>
          </a:p>
        </p:txBody>
      </p:sp>
      <p:sp>
        <p:nvSpPr>
          <p:cNvPr id="5" name="Footer Placeholder 4">
            <a:extLst>
              <a:ext uri="{FF2B5EF4-FFF2-40B4-BE49-F238E27FC236}">
                <a16:creationId xmlns:a16="http://schemas.microsoft.com/office/drawing/2014/main" id="{12D93F6D-FE6D-E746-A07E-7A42A702D34A}"/>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lgn="l"/>
            <a:r>
              <a:rPr lang="en-US"/>
              <a:t>Astronomy in the News - #44 ANCIENT LIFE ON MARS</a:t>
            </a:r>
          </a:p>
        </p:txBody>
      </p:sp>
      <p:sp>
        <p:nvSpPr>
          <p:cNvPr id="6" name="Slide Number Placeholder 5">
            <a:extLst>
              <a:ext uri="{FF2B5EF4-FFF2-40B4-BE49-F238E27FC236}">
                <a16:creationId xmlns:a16="http://schemas.microsoft.com/office/drawing/2014/main" id="{58B600E7-C134-0644-9492-3EDEB83A9A24}"/>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01389E6-C847-4AD0-B56D-D205B2EAB1EE}" type="slidenum">
              <a:rPr lang="en-US" smtClean="0"/>
              <a:pPr/>
              <a:t>‹#›</a:t>
            </a:fld>
            <a:endParaRPr lang="en-US" sz="800" dirty="0"/>
          </a:p>
        </p:txBody>
      </p:sp>
    </p:spTree>
    <p:extLst>
      <p:ext uri="{BB962C8B-B14F-4D97-AF65-F5344CB8AC3E}">
        <p14:creationId xmlns:p14="http://schemas.microsoft.com/office/powerpoint/2010/main" val="485948127"/>
      </p:ext>
    </p:extLst>
  </p:cSld>
  <p:clrMap bg1="lt1" tx1="dk1" bg2="lt2" tx2="dk2" accent1="accent1" accent2="accent2" accent3="accent3" accent4="accent4" accent5="accent5" accent6="accent6" hlink="hlink" folHlink="folHlink"/>
  <p:sldLayoutIdLst>
    <p:sldLayoutId id="2147483900" r:id="rId1"/>
    <p:sldLayoutId id="2147483901" r:id="rId2"/>
    <p:sldLayoutId id="2147483902" r:id="rId3"/>
    <p:sldLayoutId id="2147483903" r:id="rId4"/>
    <p:sldLayoutId id="2147483904" r:id="rId5"/>
    <p:sldLayoutId id="2147483905" r:id="rId6"/>
    <p:sldLayoutId id="2147483906" r:id="rId7"/>
    <p:sldLayoutId id="2147483907" r:id="rId8"/>
    <p:sldLayoutId id="2147483908" r:id="rId9"/>
    <p:sldLayoutId id="2147483909" r:id="rId10"/>
    <p:sldLayoutId id="2147483910" r:id="rId11"/>
  </p:sldLayoutIdLst>
  <p:hf sldNum="0"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Milky Way over the Pacific Ocean">
            <a:extLst>
              <a:ext uri="{FF2B5EF4-FFF2-40B4-BE49-F238E27FC236}">
                <a16:creationId xmlns:a16="http://schemas.microsoft.com/office/drawing/2014/main" id="{57B7196E-3610-1045-A37C-2B4F6438D714}"/>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08194B1-6F49-014B-BD9C-F71F883CD063}"/>
              </a:ext>
            </a:extLst>
          </p:cNvPr>
          <p:cNvSpPr>
            <a:spLocks noGrp="1"/>
          </p:cNvSpPr>
          <p:nvPr>
            <p:ph type="ctrTitle"/>
          </p:nvPr>
        </p:nvSpPr>
        <p:spPr>
          <a:xfrm>
            <a:off x="5000073" y="620486"/>
            <a:ext cx="4008665" cy="4062547"/>
          </a:xfrm>
        </p:spPr>
        <p:txBody>
          <a:bodyPr anchor="b">
            <a:normAutofit/>
          </a:bodyPr>
          <a:lstStyle/>
          <a:p>
            <a:pPr algn="l"/>
            <a:r>
              <a:rPr lang="en-US" sz="3700" dirty="0">
                <a:solidFill>
                  <a:schemeClr val="bg1"/>
                </a:solidFill>
              </a:rPr>
              <a:t>ASTRONOMY IN THE NEWS</a:t>
            </a:r>
          </a:p>
        </p:txBody>
      </p:sp>
      <p:sp>
        <p:nvSpPr>
          <p:cNvPr id="3" name="Subtitle 2">
            <a:extLst>
              <a:ext uri="{FF2B5EF4-FFF2-40B4-BE49-F238E27FC236}">
                <a16:creationId xmlns:a16="http://schemas.microsoft.com/office/drawing/2014/main" id="{4D3A7A80-6B36-D548-8D12-BB89AF96AC34}"/>
              </a:ext>
            </a:extLst>
          </p:cNvPr>
          <p:cNvSpPr>
            <a:spLocks noGrp="1"/>
          </p:cNvSpPr>
          <p:nvPr>
            <p:ph type="subTitle" idx="1"/>
          </p:nvPr>
        </p:nvSpPr>
        <p:spPr>
          <a:xfrm>
            <a:off x="5006067" y="4737697"/>
            <a:ext cx="3585755" cy="1136468"/>
          </a:xfrm>
        </p:spPr>
        <p:txBody>
          <a:bodyPr>
            <a:normAutofit/>
          </a:bodyPr>
          <a:lstStyle/>
          <a:p>
            <a:pPr algn="l"/>
            <a:r>
              <a:rPr lang="en-US" dirty="0">
                <a:solidFill>
                  <a:schemeClr val="bg1"/>
                </a:solidFill>
              </a:rPr>
              <a:t>#44 – ANCIENT LIFE ON MARS</a:t>
            </a:r>
          </a:p>
        </p:txBody>
      </p:sp>
    </p:spTree>
    <p:extLst>
      <p:ext uri="{BB962C8B-B14F-4D97-AF65-F5344CB8AC3E}">
        <p14:creationId xmlns:p14="http://schemas.microsoft.com/office/powerpoint/2010/main" val="40655458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6343C-E415-FF48-A2F4-05DF726C1AAD}"/>
              </a:ext>
            </a:extLst>
          </p:cNvPr>
          <p:cNvSpPr>
            <a:spLocks noGrp="1"/>
          </p:cNvSpPr>
          <p:nvPr>
            <p:ph type="title"/>
          </p:nvPr>
        </p:nvSpPr>
        <p:spPr/>
        <p:txBody>
          <a:bodyPr>
            <a:normAutofit/>
          </a:bodyPr>
          <a:lstStyle/>
          <a:p>
            <a:r>
              <a:rPr lang="en-US" sz="6000" dirty="0">
                <a:solidFill>
                  <a:schemeClr val="bg1"/>
                </a:solidFill>
              </a:rPr>
              <a:t>Background Science</a:t>
            </a:r>
          </a:p>
        </p:txBody>
      </p:sp>
      <p:sp>
        <p:nvSpPr>
          <p:cNvPr id="3" name="Footer Placeholder 2">
            <a:extLst>
              <a:ext uri="{FF2B5EF4-FFF2-40B4-BE49-F238E27FC236}">
                <a16:creationId xmlns:a16="http://schemas.microsoft.com/office/drawing/2014/main" id="{C4C85F9E-2273-A140-A730-AE2CAA75FA45}"/>
              </a:ext>
            </a:extLst>
          </p:cNvPr>
          <p:cNvSpPr>
            <a:spLocks noGrp="1"/>
          </p:cNvSpPr>
          <p:nvPr>
            <p:ph type="ftr" sz="quarter" idx="11"/>
          </p:nvPr>
        </p:nvSpPr>
        <p:spPr>
          <a:xfrm>
            <a:off x="122463" y="6310311"/>
            <a:ext cx="4291881" cy="365125"/>
          </a:xfrm>
        </p:spPr>
        <p:txBody>
          <a:bodyPr/>
          <a:lstStyle/>
          <a:p>
            <a:pPr algn="l"/>
            <a:r>
              <a:rPr lang="en-US" sz="1400" dirty="0"/>
              <a:t>Astronomy in the News - #44 ANCIENT LIFE ON MARS</a:t>
            </a:r>
          </a:p>
        </p:txBody>
      </p:sp>
      <p:pic>
        <p:nvPicPr>
          <p:cNvPr id="1026" name="Picture 2" descr="An artist’s impression of the young Mars. Image credit: M. Kornmesser / ESO / N. Risinger, skysurvey.org.">
            <a:extLst>
              <a:ext uri="{FF2B5EF4-FFF2-40B4-BE49-F238E27FC236}">
                <a16:creationId xmlns:a16="http://schemas.microsoft.com/office/drawing/2014/main" id="{521EA965-CC7A-E713-C5BE-E9D5B9E2BA56}"/>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11984" y="1608082"/>
            <a:ext cx="4460327" cy="441434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799C7D0-AA51-4F94-193A-4DC7903A1257}"/>
              </a:ext>
            </a:extLst>
          </p:cNvPr>
          <p:cNvSpPr txBox="1"/>
          <p:nvPr/>
        </p:nvSpPr>
        <p:spPr>
          <a:xfrm>
            <a:off x="411984" y="6002534"/>
            <a:ext cx="3206019" cy="307777"/>
          </a:xfrm>
          <a:prstGeom prst="rect">
            <a:avLst/>
          </a:prstGeom>
          <a:noFill/>
        </p:spPr>
        <p:txBody>
          <a:bodyPr wrap="square" rtlCol="0">
            <a:spAutoFit/>
          </a:bodyPr>
          <a:lstStyle/>
          <a:p>
            <a:r>
              <a:rPr lang="en-US" sz="1400" dirty="0">
                <a:solidFill>
                  <a:schemeClr val="bg1"/>
                </a:solidFill>
              </a:rPr>
              <a:t>Credit: M </a:t>
            </a:r>
            <a:r>
              <a:rPr lang="en-US" sz="1400" dirty="0" err="1">
                <a:solidFill>
                  <a:schemeClr val="bg1"/>
                </a:solidFill>
              </a:rPr>
              <a:t>Kornmesser</a:t>
            </a:r>
            <a:r>
              <a:rPr lang="en-US" sz="1400" dirty="0">
                <a:solidFill>
                  <a:schemeClr val="bg1"/>
                </a:solidFill>
              </a:rPr>
              <a:t>/ESO</a:t>
            </a:r>
          </a:p>
        </p:txBody>
      </p:sp>
      <p:pic>
        <p:nvPicPr>
          <p:cNvPr id="5" name="Picture 4">
            <a:extLst>
              <a:ext uri="{FF2B5EF4-FFF2-40B4-BE49-F238E27FC236}">
                <a16:creationId xmlns:a16="http://schemas.microsoft.com/office/drawing/2014/main" id="{858C0A0F-F157-03FA-50BD-693817F8075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72311" y="2520445"/>
            <a:ext cx="4160503" cy="2729473"/>
          </a:xfrm>
          <a:prstGeom prst="rect">
            <a:avLst/>
          </a:prstGeom>
        </p:spPr>
      </p:pic>
      <p:sp>
        <p:nvSpPr>
          <p:cNvPr id="6" name="TextBox 5">
            <a:extLst>
              <a:ext uri="{FF2B5EF4-FFF2-40B4-BE49-F238E27FC236}">
                <a16:creationId xmlns:a16="http://schemas.microsoft.com/office/drawing/2014/main" id="{D75B26E6-955E-B5FB-4E24-6FDA7C125BAD}"/>
              </a:ext>
            </a:extLst>
          </p:cNvPr>
          <p:cNvSpPr txBox="1"/>
          <p:nvPr/>
        </p:nvSpPr>
        <p:spPr>
          <a:xfrm>
            <a:off x="6666724" y="4942141"/>
            <a:ext cx="2698376" cy="307777"/>
          </a:xfrm>
          <a:prstGeom prst="rect">
            <a:avLst/>
          </a:prstGeom>
          <a:noFill/>
        </p:spPr>
        <p:txBody>
          <a:bodyPr wrap="square" rtlCol="0">
            <a:spAutoFit/>
          </a:bodyPr>
          <a:lstStyle/>
          <a:p>
            <a:r>
              <a:rPr lang="en-US" sz="1400" dirty="0">
                <a:solidFill>
                  <a:schemeClr val="bg1"/>
                </a:solidFill>
              </a:rPr>
              <a:t>Credit: Mangold et al. (2021)</a:t>
            </a:r>
          </a:p>
        </p:txBody>
      </p:sp>
    </p:spTree>
    <p:extLst>
      <p:ext uri="{BB962C8B-B14F-4D97-AF65-F5344CB8AC3E}">
        <p14:creationId xmlns:p14="http://schemas.microsoft.com/office/powerpoint/2010/main" val="34390515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C426DCF-7B42-2F6D-6756-D226A4B5DF92}"/>
              </a:ext>
            </a:extLst>
          </p:cNvPr>
          <p:cNvSpPr/>
          <p:nvPr/>
        </p:nvSpPr>
        <p:spPr>
          <a:xfrm>
            <a:off x="5465379" y="2585545"/>
            <a:ext cx="3541987" cy="2475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316343C-E415-FF48-A2F4-05DF726C1AAD}"/>
              </a:ext>
            </a:extLst>
          </p:cNvPr>
          <p:cNvSpPr>
            <a:spLocks noGrp="1"/>
          </p:cNvSpPr>
          <p:nvPr>
            <p:ph type="title"/>
          </p:nvPr>
        </p:nvSpPr>
        <p:spPr/>
        <p:txBody>
          <a:bodyPr>
            <a:normAutofit/>
          </a:bodyPr>
          <a:lstStyle/>
          <a:p>
            <a:r>
              <a:rPr lang="en-US" sz="6000" dirty="0">
                <a:solidFill>
                  <a:schemeClr val="bg1"/>
                </a:solidFill>
              </a:rPr>
              <a:t>Early Martian Life</a:t>
            </a:r>
          </a:p>
        </p:txBody>
      </p:sp>
      <p:sp>
        <p:nvSpPr>
          <p:cNvPr id="3" name="Footer Placeholder 2">
            <a:extLst>
              <a:ext uri="{FF2B5EF4-FFF2-40B4-BE49-F238E27FC236}">
                <a16:creationId xmlns:a16="http://schemas.microsoft.com/office/drawing/2014/main" id="{C4C85F9E-2273-A140-A730-AE2CAA75FA45}"/>
              </a:ext>
            </a:extLst>
          </p:cNvPr>
          <p:cNvSpPr>
            <a:spLocks noGrp="1"/>
          </p:cNvSpPr>
          <p:nvPr>
            <p:ph type="ftr" sz="quarter" idx="11"/>
          </p:nvPr>
        </p:nvSpPr>
        <p:spPr>
          <a:xfrm>
            <a:off x="122463" y="6310311"/>
            <a:ext cx="4228819" cy="365125"/>
          </a:xfrm>
        </p:spPr>
        <p:txBody>
          <a:bodyPr/>
          <a:lstStyle/>
          <a:p>
            <a:pPr algn="l"/>
            <a:r>
              <a:rPr lang="en-US" sz="1400" dirty="0"/>
              <a:t>Astronomy in the News - #44 ANCIENT LIFE ON MARS</a:t>
            </a:r>
          </a:p>
        </p:txBody>
      </p:sp>
      <p:pic>
        <p:nvPicPr>
          <p:cNvPr id="4" name="Picture 3">
            <a:extLst>
              <a:ext uri="{FF2B5EF4-FFF2-40B4-BE49-F238E27FC236}">
                <a16:creationId xmlns:a16="http://schemas.microsoft.com/office/drawing/2014/main" id="{042579F1-2C8C-DAF5-2B0B-A9D70D8C3EB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9607" y="1578543"/>
            <a:ext cx="4833091" cy="2507982"/>
          </a:xfrm>
          <a:prstGeom prst="rect">
            <a:avLst/>
          </a:prstGeom>
          <a:solidFill>
            <a:schemeClr val="bg1"/>
          </a:solidFill>
        </p:spPr>
      </p:pic>
      <p:sp>
        <p:nvSpPr>
          <p:cNvPr id="5" name="Rectangle 4">
            <a:extLst>
              <a:ext uri="{FF2B5EF4-FFF2-40B4-BE49-F238E27FC236}">
                <a16:creationId xmlns:a16="http://schemas.microsoft.com/office/drawing/2014/main" id="{5F352A71-FECB-32F7-C9F3-9C07D6D8BDBB}"/>
              </a:ext>
            </a:extLst>
          </p:cNvPr>
          <p:cNvSpPr/>
          <p:nvPr/>
        </p:nvSpPr>
        <p:spPr>
          <a:xfrm>
            <a:off x="269608" y="1578544"/>
            <a:ext cx="539690" cy="4079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B6F1B01B-C360-34A6-A3B0-7E4D648652D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69607" y="4210243"/>
            <a:ext cx="4833091" cy="1700844"/>
          </a:xfrm>
          <a:prstGeom prst="rect">
            <a:avLst/>
          </a:prstGeom>
        </p:spPr>
      </p:pic>
      <p:pic>
        <p:nvPicPr>
          <p:cNvPr id="2050" name="Picture 2">
            <a:extLst>
              <a:ext uri="{FF2B5EF4-FFF2-40B4-BE49-F238E27FC236}">
                <a16:creationId xmlns:a16="http://schemas.microsoft.com/office/drawing/2014/main" id="{D1DD02EF-1AB6-9AFA-A0E8-47FF584550CC}"/>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580992" y="2643647"/>
            <a:ext cx="3310759" cy="235891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454E61EE-6B14-E53D-B391-0BDB9FC8213D}"/>
              </a:ext>
            </a:extLst>
          </p:cNvPr>
          <p:cNvSpPr txBox="1"/>
          <p:nvPr/>
        </p:nvSpPr>
        <p:spPr>
          <a:xfrm>
            <a:off x="269607" y="5975107"/>
            <a:ext cx="2347469" cy="307777"/>
          </a:xfrm>
          <a:prstGeom prst="rect">
            <a:avLst/>
          </a:prstGeom>
          <a:noFill/>
        </p:spPr>
        <p:txBody>
          <a:bodyPr wrap="square" rtlCol="0">
            <a:spAutoFit/>
          </a:bodyPr>
          <a:lstStyle/>
          <a:p>
            <a:r>
              <a:rPr lang="en-US" sz="1400" dirty="0">
                <a:solidFill>
                  <a:schemeClr val="bg1"/>
                </a:solidFill>
              </a:rPr>
              <a:t>Credit: </a:t>
            </a:r>
            <a:r>
              <a:rPr lang="en-US" sz="1400" dirty="0" err="1">
                <a:solidFill>
                  <a:schemeClr val="bg1"/>
                </a:solidFill>
              </a:rPr>
              <a:t>Sauterey</a:t>
            </a:r>
            <a:r>
              <a:rPr lang="en-US" sz="1400" dirty="0">
                <a:solidFill>
                  <a:schemeClr val="bg1"/>
                </a:solidFill>
              </a:rPr>
              <a:t> et al. (2022)</a:t>
            </a:r>
          </a:p>
        </p:txBody>
      </p:sp>
      <p:sp>
        <p:nvSpPr>
          <p:cNvPr id="9" name="TextBox 8">
            <a:extLst>
              <a:ext uri="{FF2B5EF4-FFF2-40B4-BE49-F238E27FC236}">
                <a16:creationId xmlns:a16="http://schemas.microsoft.com/office/drawing/2014/main" id="{E5D88ABD-A44E-DA03-17AE-BDB388CD84DA}"/>
              </a:ext>
            </a:extLst>
          </p:cNvPr>
          <p:cNvSpPr txBox="1"/>
          <p:nvPr/>
        </p:nvSpPr>
        <p:spPr>
          <a:xfrm>
            <a:off x="5465379" y="5060665"/>
            <a:ext cx="3541987" cy="523220"/>
          </a:xfrm>
          <a:prstGeom prst="rect">
            <a:avLst/>
          </a:prstGeom>
          <a:noFill/>
        </p:spPr>
        <p:txBody>
          <a:bodyPr wrap="square" rtlCol="0">
            <a:spAutoFit/>
          </a:bodyPr>
          <a:lstStyle/>
          <a:p>
            <a:r>
              <a:rPr lang="en-US" sz="1400" dirty="0">
                <a:solidFill>
                  <a:schemeClr val="bg1"/>
                </a:solidFill>
              </a:rPr>
              <a:t>Credit: Hiro </a:t>
            </a:r>
            <a:r>
              <a:rPr lang="en-US" sz="1400" dirty="0" err="1">
                <a:solidFill>
                  <a:schemeClr val="bg1"/>
                </a:solidFill>
              </a:rPr>
              <a:t>Kurokawa</a:t>
            </a:r>
            <a:r>
              <a:rPr lang="en-US" sz="1400" dirty="0">
                <a:solidFill>
                  <a:schemeClr val="bg1"/>
                </a:solidFill>
              </a:rPr>
              <a:t> (Tokyo Institute of Technology)</a:t>
            </a:r>
          </a:p>
        </p:txBody>
      </p:sp>
    </p:spTree>
    <p:extLst>
      <p:ext uri="{BB962C8B-B14F-4D97-AF65-F5344CB8AC3E}">
        <p14:creationId xmlns:p14="http://schemas.microsoft.com/office/powerpoint/2010/main" val="2586592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6343C-E415-FF48-A2F4-05DF726C1AAD}"/>
              </a:ext>
            </a:extLst>
          </p:cNvPr>
          <p:cNvSpPr>
            <a:spLocks noGrp="1"/>
          </p:cNvSpPr>
          <p:nvPr>
            <p:ph type="title"/>
          </p:nvPr>
        </p:nvSpPr>
        <p:spPr/>
        <p:txBody>
          <a:bodyPr>
            <a:normAutofit fontScale="90000"/>
          </a:bodyPr>
          <a:lstStyle/>
          <a:p>
            <a:r>
              <a:rPr lang="en-US" sz="6000" dirty="0">
                <a:solidFill>
                  <a:schemeClr val="bg1"/>
                </a:solidFill>
              </a:rPr>
              <a:t>Was there water on Mars?</a:t>
            </a:r>
          </a:p>
        </p:txBody>
      </p:sp>
      <p:sp>
        <p:nvSpPr>
          <p:cNvPr id="3" name="Footer Placeholder 2">
            <a:extLst>
              <a:ext uri="{FF2B5EF4-FFF2-40B4-BE49-F238E27FC236}">
                <a16:creationId xmlns:a16="http://schemas.microsoft.com/office/drawing/2014/main" id="{C4C85F9E-2273-A140-A730-AE2CAA75FA45}"/>
              </a:ext>
            </a:extLst>
          </p:cNvPr>
          <p:cNvSpPr>
            <a:spLocks noGrp="1"/>
          </p:cNvSpPr>
          <p:nvPr>
            <p:ph type="ftr" sz="quarter" idx="11"/>
          </p:nvPr>
        </p:nvSpPr>
        <p:spPr>
          <a:xfrm>
            <a:off x="122463" y="6310311"/>
            <a:ext cx="4176267" cy="365125"/>
          </a:xfrm>
        </p:spPr>
        <p:txBody>
          <a:bodyPr/>
          <a:lstStyle/>
          <a:p>
            <a:pPr algn="l"/>
            <a:r>
              <a:rPr lang="en-US" sz="1400"/>
              <a:t>Astronomy in the News - #44 ANCIENT LIFE ON MARS</a:t>
            </a:r>
            <a:endParaRPr lang="en-US" sz="1400" dirty="0"/>
          </a:p>
        </p:txBody>
      </p:sp>
      <p:pic>
        <p:nvPicPr>
          <p:cNvPr id="4" name="Picture 3">
            <a:extLst>
              <a:ext uri="{FF2B5EF4-FFF2-40B4-BE49-F238E27FC236}">
                <a16:creationId xmlns:a16="http://schemas.microsoft.com/office/drawing/2014/main" id="{5DC12E55-55E3-F593-FE34-E6376B11384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72227" y="2175861"/>
            <a:ext cx="2242725" cy="2775832"/>
          </a:xfrm>
          <a:prstGeom prst="rect">
            <a:avLst/>
          </a:prstGeom>
        </p:spPr>
      </p:pic>
      <p:pic>
        <p:nvPicPr>
          <p:cNvPr id="5" name="Picture 4">
            <a:extLst>
              <a:ext uri="{FF2B5EF4-FFF2-40B4-BE49-F238E27FC236}">
                <a16:creationId xmlns:a16="http://schemas.microsoft.com/office/drawing/2014/main" id="{0D7B6622-1E67-C844-2A81-FAF057040E63}"/>
              </a:ext>
            </a:extLst>
          </p:cNvPr>
          <p:cNvPicPr>
            <a:picLocks noChangeAspect="1"/>
          </p:cNvPicPr>
          <p:nvPr/>
        </p:nvPicPr>
        <p:blipFill>
          <a:blip r:embed="rId3"/>
          <a:stretch>
            <a:fillRect/>
          </a:stretch>
        </p:blipFill>
        <p:spPr>
          <a:xfrm>
            <a:off x="4480626" y="2175862"/>
            <a:ext cx="2390863" cy="2775832"/>
          </a:xfrm>
          <a:prstGeom prst="rect">
            <a:avLst/>
          </a:prstGeom>
        </p:spPr>
      </p:pic>
      <p:sp>
        <p:nvSpPr>
          <p:cNvPr id="6" name="TextBox 5">
            <a:extLst>
              <a:ext uri="{FF2B5EF4-FFF2-40B4-BE49-F238E27FC236}">
                <a16:creationId xmlns:a16="http://schemas.microsoft.com/office/drawing/2014/main" id="{96BD750F-84C4-9D6F-F0B7-32658B406919}"/>
              </a:ext>
            </a:extLst>
          </p:cNvPr>
          <p:cNvSpPr txBox="1"/>
          <p:nvPr/>
        </p:nvSpPr>
        <p:spPr>
          <a:xfrm>
            <a:off x="430924" y="5125236"/>
            <a:ext cx="8177048" cy="923330"/>
          </a:xfrm>
          <a:prstGeom prst="rect">
            <a:avLst/>
          </a:prstGeom>
          <a:noFill/>
        </p:spPr>
        <p:txBody>
          <a:bodyPr wrap="square" rtlCol="0">
            <a:spAutoFit/>
          </a:bodyPr>
          <a:lstStyle/>
          <a:p>
            <a:r>
              <a:rPr lang="en-US" dirty="0">
                <a:solidFill>
                  <a:schemeClr val="bg1"/>
                </a:solidFill>
              </a:rPr>
              <a:t>When a lake dries out on Earth, large cracks appear, causing polygon shapes. These same features are seen on Mars. Which is Earth, which is Mars? Do you think this is evidence for ancient water formations on Mars?</a:t>
            </a:r>
          </a:p>
        </p:txBody>
      </p:sp>
      <p:sp>
        <p:nvSpPr>
          <p:cNvPr id="7" name="TextBox 6">
            <a:extLst>
              <a:ext uri="{FF2B5EF4-FFF2-40B4-BE49-F238E27FC236}">
                <a16:creationId xmlns:a16="http://schemas.microsoft.com/office/drawing/2014/main" id="{F9281DB3-5A17-6246-F597-4BBF727BA30F}"/>
              </a:ext>
            </a:extLst>
          </p:cNvPr>
          <p:cNvSpPr txBox="1"/>
          <p:nvPr/>
        </p:nvSpPr>
        <p:spPr>
          <a:xfrm>
            <a:off x="7095716" y="6494194"/>
            <a:ext cx="3541987" cy="307777"/>
          </a:xfrm>
          <a:prstGeom prst="rect">
            <a:avLst/>
          </a:prstGeom>
          <a:noFill/>
        </p:spPr>
        <p:txBody>
          <a:bodyPr wrap="square" rtlCol="0">
            <a:spAutoFit/>
          </a:bodyPr>
          <a:lstStyle/>
          <a:p>
            <a:r>
              <a:rPr lang="en-US" sz="1400" dirty="0">
                <a:solidFill>
                  <a:schemeClr val="bg1"/>
                </a:solidFill>
              </a:rPr>
              <a:t>Credit: Google, NASA/JPL</a:t>
            </a:r>
          </a:p>
        </p:txBody>
      </p:sp>
    </p:spTree>
    <p:extLst>
      <p:ext uri="{BB962C8B-B14F-4D97-AF65-F5344CB8AC3E}">
        <p14:creationId xmlns:p14="http://schemas.microsoft.com/office/powerpoint/2010/main" val="31103258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627</TotalTime>
  <Words>141</Words>
  <Application>Microsoft Macintosh PowerPoint</Application>
  <PresentationFormat>On-screen Show (4:3)</PresentationFormat>
  <Paragraphs>14</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ASTRONOMY IN THE NEWS</vt:lpstr>
      <vt:lpstr>Background Science</vt:lpstr>
      <vt:lpstr>Early Martian Life</vt:lpstr>
      <vt:lpstr>Was there water on Mars?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Astronomy in the News</dc:title>
  <dc:creator>Eden, David</dc:creator>
  <cp:lastModifiedBy>David Eden</cp:lastModifiedBy>
  <cp:revision>10</cp:revision>
  <dcterms:created xsi:type="dcterms:W3CDTF">2021-05-21T21:54:42Z</dcterms:created>
  <dcterms:modified xsi:type="dcterms:W3CDTF">2022-10-11T21:15:20Z</dcterms:modified>
</cp:coreProperties>
</file>