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899" r:id="rId1"/>
  </p:sldMasterIdLst>
  <p:notesMasterIdLst>
    <p:notesMasterId r:id="rId6"/>
  </p:notesMasterIdLst>
  <p:sldIdLst>
    <p:sldId id="256" r:id="rId2"/>
    <p:sldId id="257" r:id="rId3"/>
    <p:sldId id="258" r:id="rId4"/>
    <p:sldId id="259" r:id="rId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52"/>
    <p:restoredTop sz="94626"/>
  </p:normalViewPr>
  <p:slideViewPr>
    <p:cSldViewPr snapToGrid="0" snapToObjects="1">
      <p:cViewPr varScale="1">
        <p:scale>
          <a:sx n="121" d="100"/>
          <a:sy n="121" d="100"/>
        </p:scale>
        <p:origin x="1896"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768066B-243E-BC49-86E9-F0EFC54EFC52}" type="datetimeFigureOut">
              <a:rPr lang="en-US" smtClean="0"/>
              <a:t>5/22/23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D07F46-C7DE-534F-A179-BDF7C2983BB2}" type="slidenum">
              <a:rPr lang="en-US" smtClean="0"/>
              <a:t>‹#›</a:t>
            </a:fld>
            <a:endParaRPr lang="en-US"/>
          </a:p>
        </p:txBody>
      </p:sp>
    </p:spTree>
    <p:extLst>
      <p:ext uri="{BB962C8B-B14F-4D97-AF65-F5344CB8AC3E}">
        <p14:creationId xmlns:p14="http://schemas.microsoft.com/office/powerpoint/2010/main" val="20533493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EF268-C12B-724F-9240-9AAA0BDA2F68}"/>
              </a:ext>
            </a:extLst>
          </p:cNvPr>
          <p:cNvSpPr>
            <a:spLocks noGrp="1"/>
          </p:cNvSpPr>
          <p:nvPr>
            <p:ph type="ctrTitle"/>
          </p:nvPr>
        </p:nvSpPr>
        <p:spPr>
          <a:xfrm>
            <a:off x="1143000" y="1122363"/>
            <a:ext cx="6858000" cy="2387600"/>
          </a:xfrm>
        </p:spPr>
        <p:txBody>
          <a:bodyPr anchor="b"/>
          <a:lstStyle>
            <a:lvl1pPr algn="ctr">
              <a:defRPr sz="4500"/>
            </a:lvl1pPr>
          </a:lstStyle>
          <a:p>
            <a:r>
              <a:rPr lang="en-GB"/>
              <a:t>Click to edit Master title style</a:t>
            </a:r>
            <a:endParaRPr lang="en-US"/>
          </a:p>
        </p:txBody>
      </p:sp>
      <p:sp>
        <p:nvSpPr>
          <p:cNvPr id="3" name="Subtitle 2">
            <a:extLst>
              <a:ext uri="{FF2B5EF4-FFF2-40B4-BE49-F238E27FC236}">
                <a16:creationId xmlns:a16="http://schemas.microsoft.com/office/drawing/2014/main" id="{0DC58825-B030-9C48-9D7A-9043384C3AC6}"/>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7348ECBD-72FE-5F4E-A47E-99B9EE60F45D}"/>
              </a:ext>
            </a:extLst>
          </p:cNvPr>
          <p:cNvSpPr>
            <a:spLocks noGrp="1"/>
          </p:cNvSpPr>
          <p:nvPr>
            <p:ph type="dt" sz="half" idx="10"/>
          </p:nvPr>
        </p:nvSpPr>
        <p:spPr/>
        <p:txBody>
          <a:bodyPr/>
          <a:lstStyle/>
          <a:p>
            <a:fld id="{52467283-F460-134C-8243-2E1733B2A2EF}" type="datetime2">
              <a:rPr lang="en-GB" smtClean="0"/>
              <a:t>Monday, 22 May 2023</a:t>
            </a:fld>
            <a:endParaRPr lang="en-US"/>
          </a:p>
        </p:txBody>
      </p:sp>
      <p:sp>
        <p:nvSpPr>
          <p:cNvPr id="5" name="Footer Placeholder 4">
            <a:extLst>
              <a:ext uri="{FF2B5EF4-FFF2-40B4-BE49-F238E27FC236}">
                <a16:creationId xmlns:a16="http://schemas.microsoft.com/office/drawing/2014/main" id="{F54C9FE2-7093-ED4B-81E0-A0326F2FACE1}"/>
              </a:ext>
            </a:extLst>
          </p:cNvPr>
          <p:cNvSpPr>
            <a:spLocks noGrp="1"/>
          </p:cNvSpPr>
          <p:nvPr>
            <p:ph type="ftr" sz="quarter" idx="11"/>
          </p:nvPr>
        </p:nvSpPr>
        <p:spPr/>
        <p:txBody>
          <a:bodyPr/>
          <a:lstStyle/>
          <a:p>
            <a:r>
              <a:rPr lang="en-US"/>
              <a:t>Astronomy in the News - #52 LARGEST COSMIC EXPLOSION</a:t>
            </a:r>
          </a:p>
        </p:txBody>
      </p:sp>
      <p:sp>
        <p:nvSpPr>
          <p:cNvPr id="6" name="Slide Number Placeholder 5">
            <a:extLst>
              <a:ext uri="{FF2B5EF4-FFF2-40B4-BE49-F238E27FC236}">
                <a16:creationId xmlns:a16="http://schemas.microsoft.com/office/drawing/2014/main" id="{692D0C84-3271-F24A-945F-38B03B732A5C}"/>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681653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46BC4-0EEB-864D-8CA8-B1695EC10A34}"/>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FB5D682-539A-4047-BC55-E6703514553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297D01D-85C7-8E4F-AB54-98705659EEEF}"/>
              </a:ext>
            </a:extLst>
          </p:cNvPr>
          <p:cNvSpPr>
            <a:spLocks noGrp="1"/>
          </p:cNvSpPr>
          <p:nvPr>
            <p:ph type="dt" sz="half" idx="10"/>
          </p:nvPr>
        </p:nvSpPr>
        <p:spPr/>
        <p:txBody>
          <a:bodyPr/>
          <a:lstStyle/>
          <a:p>
            <a:fld id="{3AC91B84-00A2-4440-A150-EB88C04C18BF}" type="datetime2">
              <a:rPr lang="en-GB" smtClean="0"/>
              <a:t>Monday, 22 May 2023</a:t>
            </a:fld>
            <a:endParaRPr lang="en-US"/>
          </a:p>
        </p:txBody>
      </p:sp>
      <p:sp>
        <p:nvSpPr>
          <p:cNvPr id="5" name="Footer Placeholder 4">
            <a:extLst>
              <a:ext uri="{FF2B5EF4-FFF2-40B4-BE49-F238E27FC236}">
                <a16:creationId xmlns:a16="http://schemas.microsoft.com/office/drawing/2014/main" id="{D3FC73A7-A57E-EF47-8E6D-76E9EF1DFE75}"/>
              </a:ext>
            </a:extLst>
          </p:cNvPr>
          <p:cNvSpPr>
            <a:spLocks noGrp="1"/>
          </p:cNvSpPr>
          <p:nvPr>
            <p:ph type="ftr" sz="quarter" idx="11"/>
          </p:nvPr>
        </p:nvSpPr>
        <p:spPr/>
        <p:txBody>
          <a:bodyPr/>
          <a:lstStyle/>
          <a:p>
            <a:r>
              <a:rPr lang="en-US"/>
              <a:t>Astronomy in the News - #52 LARGEST COSMIC EXPLOSION</a:t>
            </a:r>
          </a:p>
        </p:txBody>
      </p:sp>
      <p:sp>
        <p:nvSpPr>
          <p:cNvPr id="6" name="Slide Number Placeholder 5">
            <a:extLst>
              <a:ext uri="{FF2B5EF4-FFF2-40B4-BE49-F238E27FC236}">
                <a16:creationId xmlns:a16="http://schemas.microsoft.com/office/drawing/2014/main" id="{658B185A-2C42-2F41-BC9B-E36C98482917}"/>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5405617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731E1-AF8F-A54A-B007-2AE847FB9647}"/>
              </a:ext>
            </a:extLst>
          </p:cNvPr>
          <p:cNvSpPr>
            <a:spLocks noGrp="1"/>
          </p:cNvSpPr>
          <p:nvPr>
            <p:ph type="title"/>
          </p:nvPr>
        </p:nvSpPr>
        <p:spPr>
          <a:xfrm>
            <a:off x="623888" y="1709739"/>
            <a:ext cx="7886700" cy="2852737"/>
          </a:xfrm>
        </p:spPr>
        <p:txBody>
          <a:bodyPr anchor="b"/>
          <a:lstStyle>
            <a:lvl1pPr>
              <a:defRPr sz="45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655A4616-29A0-0843-A674-ACC9E525983F}"/>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2AB5D3DF-0889-D747-88FD-ECB404F66E42}"/>
              </a:ext>
            </a:extLst>
          </p:cNvPr>
          <p:cNvSpPr>
            <a:spLocks noGrp="1"/>
          </p:cNvSpPr>
          <p:nvPr>
            <p:ph type="dt" sz="half" idx="10"/>
          </p:nvPr>
        </p:nvSpPr>
        <p:spPr/>
        <p:txBody>
          <a:bodyPr/>
          <a:lstStyle/>
          <a:p>
            <a:fld id="{F084EFC1-BE64-1D43-8447-C12CCD610370}" type="datetime2">
              <a:rPr lang="en-GB" smtClean="0"/>
              <a:t>Monday, 22 May 2023</a:t>
            </a:fld>
            <a:endParaRPr lang="en-US"/>
          </a:p>
        </p:txBody>
      </p:sp>
      <p:sp>
        <p:nvSpPr>
          <p:cNvPr id="5" name="Footer Placeholder 4">
            <a:extLst>
              <a:ext uri="{FF2B5EF4-FFF2-40B4-BE49-F238E27FC236}">
                <a16:creationId xmlns:a16="http://schemas.microsoft.com/office/drawing/2014/main" id="{4913E29A-911A-254E-AD17-D751F289BA23}"/>
              </a:ext>
            </a:extLst>
          </p:cNvPr>
          <p:cNvSpPr>
            <a:spLocks noGrp="1"/>
          </p:cNvSpPr>
          <p:nvPr>
            <p:ph type="ftr" sz="quarter" idx="11"/>
          </p:nvPr>
        </p:nvSpPr>
        <p:spPr/>
        <p:txBody>
          <a:bodyPr/>
          <a:lstStyle/>
          <a:p>
            <a:r>
              <a:rPr lang="en-US"/>
              <a:t>Astronomy in the News - #52 LARGEST COSMIC EXPLOSION</a:t>
            </a:r>
          </a:p>
        </p:txBody>
      </p:sp>
      <p:sp>
        <p:nvSpPr>
          <p:cNvPr id="6" name="Slide Number Placeholder 5">
            <a:extLst>
              <a:ext uri="{FF2B5EF4-FFF2-40B4-BE49-F238E27FC236}">
                <a16:creationId xmlns:a16="http://schemas.microsoft.com/office/drawing/2014/main" id="{9EC00281-9EC0-AA40-97CA-49A86AC317A8}"/>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28549473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E742F-727F-7E41-A5B5-66FCA19C7B9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58A1DDB5-CDEC-F54F-80F8-AEAE4AE9E970}"/>
              </a:ext>
            </a:extLst>
          </p:cNvPr>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644C89E2-9599-1543-8759-34BFDD8EAAD3}"/>
              </a:ext>
            </a:extLst>
          </p:cNvPr>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7D297046-0D51-C34D-9B0B-BF8713E65A4B}"/>
              </a:ext>
            </a:extLst>
          </p:cNvPr>
          <p:cNvSpPr>
            <a:spLocks noGrp="1"/>
          </p:cNvSpPr>
          <p:nvPr>
            <p:ph type="dt" sz="half" idx="10"/>
          </p:nvPr>
        </p:nvSpPr>
        <p:spPr/>
        <p:txBody>
          <a:bodyPr/>
          <a:lstStyle/>
          <a:p>
            <a:fld id="{DC408810-D037-904A-8A56-800379653777}" type="datetime2">
              <a:rPr lang="en-GB" smtClean="0"/>
              <a:t>Monday, 22 May 2023</a:t>
            </a:fld>
            <a:endParaRPr lang="en-US"/>
          </a:p>
        </p:txBody>
      </p:sp>
      <p:sp>
        <p:nvSpPr>
          <p:cNvPr id="6" name="Footer Placeholder 5">
            <a:extLst>
              <a:ext uri="{FF2B5EF4-FFF2-40B4-BE49-F238E27FC236}">
                <a16:creationId xmlns:a16="http://schemas.microsoft.com/office/drawing/2014/main" id="{0AB446C2-C4AB-DD45-9D24-735647035790}"/>
              </a:ext>
            </a:extLst>
          </p:cNvPr>
          <p:cNvSpPr>
            <a:spLocks noGrp="1"/>
          </p:cNvSpPr>
          <p:nvPr>
            <p:ph type="ftr" sz="quarter" idx="11"/>
          </p:nvPr>
        </p:nvSpPr>
        <p:spPr/>
        <p:txBody>
          <a:bodyPr/>
          <a:lstStyle/>
          <a:p>
            <a:r>
              <a:rPr lang="en-US"/>
              <a:t>Astronomy in the News - #52 LARGEST COSMIC EXPLOSION</a:t>
            </a:r>
          </a:p>
        </p:txBody>
      </p:sp>
      <p:sp>
        <p:nvSpPr>
          <p:cNvPr id="7" name="Slide Number Placeholder 6">
            <a:extLst>
              <a:ext uri="{FF2B5EF4-FFF2-40B4-BE49-F238E27FC236}">
                <a16:creationId xmlns:a16="http://schemas.microsoft.com/office/drawing/2014/main" id="{813E35E2-FF8F-3A4A-92EB-1804630319AA}"/>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7246515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4F2DC-7E64-8044-B475-C32A0F31FDF7}"/>
              </a:ext>
            </a:extLst>
          </p:cNvPr>
          <p:cNvSpPr>
            <a:spLocks noGrp="1"/>
          </p:cNvSpPr>
          <p:nvPr>
            <p:ph type="title"/>
          </p:nvPr>
        </p:nvSpPr>
        <p:spPr>
          <a:xfrm>
            <a:off x="629841" y="365126"/>
            <a:ext cx="78867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469A1D0D-4AA2-A54E-93E9-471D56347821}"/>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a:extLst>
              <a:ext uri="{FF2B5EF4-FFF2-40B4-BE49-F238E27FC236}">
                <a16:creationId xmlns:a16="http://schemas.microsoft.com/office/drawing/2014/main" id="{036387D2-FEC9-7C42-85CA-599E4949E68F}"/>
              </a:ext>
            </a:extLst>
          </p:cNvPr>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1FA2EE56-0C94-8244-A373-2D2E28F3AE47}"/>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a:extLst>
              <a:ext uri="{FF2B5EF4-FFF2-40B4-BE49-F238E27FC236}">
                <a16:creationId xmlns:a16="http://schemas.microsoft.com/office/drawing/2014/main" id="{DF6DF7ED-08F7-6B47-8FD7-9BB9A68FB80F}"/>
              </a:ext>
            </a:extLst>
          </p:cNvPr>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0EC59C80-6EDE-5740-9198-12799B41D96E}"/>
              </a:ext>
            </a:extLst>
          </p:cNvPr>
          <p:cNvSpPr>
            <a:spLocks noGrp="1"/>
          </p:cNvSpPr>
          <p:nvPr>
            <p:ph type="dt" sz="half" idx="10"/>
          </p:nvPr>
        </p:nvSpPr>
        <p:spPr/>
        <p:txBody>
          <a:bodyPr/>
          <a:lstStyle/>
          <a:p>
            <a:fld id="{FA5B0E5F-AB41-5546-B1C8-D7C0D07FBF64}" type="datetime2">
              <a:rPr lang="en-GB" smtClean="0"/>
              <a:t>Monday, 22 May 2023</a:t>
            </a:fld>
            <a:endParaRPr lang="en-US"/>
          </a:p>
        </p:txBody>
      </p:sp>
      <p:sp>
        <p:nvSpPr>
          <p:cNvPr id="8" name="Footer Placeholder 7">
            <a:extLst>
              <a:ext uri="{FF2B5EF4-FFF2-40B4-BE49-F238E27FC236}">
                <a16:creationId xmlns:a16="http://schemas.microsoft.com/office/drawing/2014/main" id="{732A85C5-11B4-5047-B001-751E75DEF82B}"/>
              </a:ext>
            </a:extLst>
          </p:cNvPr>
          <p:cNvSpPr>
            <a:spLocks noGrp="1"/>
          </p:cNvSpPr>
          <p:nvPr>
            <p:ph type="ftr" sz="quarter" idx="11"/>
          </p:nvPr>
        </p:nvSpPr>
        <p:spPr/>
        <p:txBody>
          <a:bodyPr/>
          <a:lstStyle/>
          <a:p>
            <a:r>
              <a:rPr lang="en-US"/>
              <a:t>Astronomy in the News - #52 LARGEST COSMIC EXPLOSION</a:t>
            </a:r>
          </a:p>
        </p:txBody>
      </p:sp>
      <p:sp>
        <p:nvSpPr>
          <p:cNvPr id="9" name="Slide Number Placeholder 8">
            <a:extLst>
              <a:ext uri="{FF2B5EF4-FFF2-40B4-BE49-F238E27FC236}">
                <a16:creationId xmlns:a16="http://schemas.microsoft.com/office/drawing/2014/main" id="{1B76D41C-9CC7-E244-933C-749EB4D53D49}"/>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22657180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68692-EF30-1E47-B959-EDE4B9AD3F60}"/>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AA8B2E2B-21D2-AB45-B599-8CD042539D27}"/>
              </a:ext>
            </a:extLst>
          </p:cNvPr>
          <p:cNvSpPr>
            <a:spLocks noGrp="1"/>
          </p:cNvSpPr>
          <p:nvPr>
            <p:ph type="dt" sz="half" idx="10"/>
          </p:nvPr>
        </p:nvSpPr>
        <p:spPr/>
        <p:txBody>
          <a:bodyPr/>
          <a:lstStyle/>
          <a:p>
            <a:fld id="{5EDE3845-1122-2F4C-81A8-587AD0F9E0CF}" type="datetime2">
              <a:rPr lang="en-GB" smtClean="0"/>
              <a:t>Monday, 22 May 2023</a:t>
            </a:fld>
            <a:endParaRPr lang="en-US"/>
          </a:p>
        </p:txBody>
      </p:sp>
      <p:sp>
        <p:nvSpPr>
          <p:cNvPr id="4" name="Footer Placeholder 3">
            <a:extLst>
              <a:ext uri="{FF2B5EF4-FFF2-40B4-BE49-F238E27FC236}">
                <a16:creationId xmlns:a16="http://schemas.microsoft.com/office/drawing/2014/main" id="{938F43DF-0E22-F94D-B176-45CD806BF22F}"/>
              </a:ext>
            </a:extLst>
          </p:cNvPr>
          <p:cNvSpPr>
            <a:spLocks noGrp="1"/>
          </p:cNvSpPr>
          <p:nvPr>
            <p:ph type="ftr" sz="quarter" idx="11"/>
          </p:nvPr>
        </p:nvSpPr>
        <p:spPr/>
        <p:txBody>
          <a:bodyPr/>
          <a:lstStyle/>
          <a:p>
            <a:r>
              <a:rPr lang="en-US"/>
              <a:t>Astronomy in the News - #52 LARGEST COSMIC EXPLOSION</a:t>
            </a:r>
          </a:p>
        </p:txBody>
      </p:sp>
      <p:sp>
        <p:nvSpPr>
          <p:cNvPr id="5" name="Slide Number Placeholder 4">
            <a:extLst>
              <a:ext uri="{FF2B5EF4-FFF2-40B4-BE49-F238E27FC236}">
                <a16:creationId xmlns:a16="http://schemas.microsoft.com/office/drawing/2014/main" id="{885A7270-F0E2-204A-A74A-6FE6722B099A}"/>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112155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008BCB4-21D1-E74A-B051-C8EFB79A6AAE}"/>
              </a:ext>
            </a:extLst>
          </p:cNvPr>
          <p:cNvSpPr>
            <a:spLocks noGrp="1"/>
          </p:cNvSpPr>
          <p:nvPr>
            <p:ph type="dt" sz="half" idx="10"/>
          </p:nvPr>
        </p:nvSpPr>
        <p:spPr/>
        <p:txBody>
          <a:bodyPr/>
          <a:lstStyle/>
          <a:p>
            <a:fld id="{0D38A718-751F-5746-A8CB-0AC5722195C0}" type="datetime2">
              <a:rPr lang="en-GB" smtClean="0"/>
              <a:t>Monday, 22 May 2023</a:t>
            </a:fld>
            <a:endParaRPr lang="en-US"/>
          </a:p>
        </p:txBody>
      </p:sp>
      <p:sp>
        <p:nvSpPr>
          <p:cNvPr id="3" name="Footer Placeholder 2">
            <a:extLst>
              <a:ext uri="{FF2B5EF4-FFF2-40B4-BE49-F238E27FC236}">
                <a16:creationId xmlns:a16="http://schemas.microsoft.com/office/drawing/2014/main" id="{31952646-646E-4D41-B2F3-75D0AEF2E365}"/>
              </a:ext>
            </a:extLst>
          </p:cNvPr>
          <p:cNvSpPr>
            <a:spLocks noGrp="1"/>
          </p:cNvSpPr>
          <p:nvPr>
            <p:ph type="ftr" sz="quarter" idx="11"/>
          </p:nvPr>
        </p:nvSpPr>
        <p:spPr/>
        <p:txBody>
          <a:bodyPr/>
          <a:lstStyle/>
          <a:p>
            <a:r>
              <a:rPr lang="en-US"/>
              <a:t>Astronomy in the News - #52 LARGEST COSMIC EXPLOSION</a:t>
            </a:r>
          </a:p>
        </p:txBody>
      </p:sp>
      <p:sp>
        <p:nvSpPr>
          <p:cNvPr id="4" name="Slide Number Placeholder 3">
            <a:extLst>
              <a:ext uri="{FF2B5EF4-FFF2-40B4-BE49-F238E27FC236}">
                <a16:creationId xmlns:a16="http://schemas.microsoft.com/office/drawing/2014/main" id="{2AE2B3F7-B761-2D42-94B3-B9E0AC9D75F8}"/>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30456189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F58F8-46D0-F446-B9BD-078D65842186}"/>
              </a:ext>
            </a:extLst>
          </p:cNvPr>
          <p:cNvSpPr>
            <a:spLocks noGrp="1"/>
          </p:cNvSpPr>
          <p:nvPr>
            <p:ph type="title"/>
          </p:nvPr>
        </p:nvSpPr>
        <p:spPr>
          <a:xfrm>
            <a:off x="629841" y="457200"/>
            <a:ext cx="2949178" cy="1600200"/>
          </a:xfrm>
        </p:spPr>
        <p:txBody>
          <a:bodyPr anchor="b"/>
          <a:lstStyle>
            <a:lvl1pPr>
              <a:defRPr sz="24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D5DCC110-3B8A-264C-89E3-9DE8BC9CCF96}"/>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435AD943-32DD-254D-AAFE-41965DF49FEE}"/>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a:extLst>
              <a:ext uri="{FF2B5EF4-FFF2-40B4-BE49-F238E27FC236}">
                <a16:creationId xmlns:a16="http://schemas.microsoft.com/office/drawing/2014/main" id="{25B0D057-AFEA-6D4D-81D0-DA3DA9BB73AB}"/>
              </a:ext>
            </a:extLst>
          </p:cNvPr>
          <p:cNvSpPr>
            <a:spLocks noGrp="1"/>
          </p:cNvSpPr>
          <p:nvPr>
            <p:ph type="dt" sz="half" idx="10"/>
          </p:nvPr>
        </p:nvSpPr>
        <p:spPr/>
        <p:txBody>
          <a:bodyPr/>
          <a:lstStyle/>
          <a:p>
            <a:fld id="{C2E07832-9B35-FE44-80DC-DAD9848922B1}" type="datetime2">
              <a:rPr lang="en-GB" smtClean="0"/>
              <a:t>Monday, 22 May 2023</a:t>
            </a:fld>
            <a:endParaRPr lang="en-US"/>
          </a:p>
        </p:txBody>
      </p:sp>
      <p:sp>
        <p:nvSpPr>
          <p:cNvPr id="6" name="Footer Placeholder 5">
            <a:extLst>
              <a:ext uri="{FF2B5EF4-FFF2-40B4-BE49-F238E27FC236}">
                <a16:creationId xmlns:a16="http://schemas.microsoft.com/office/drawing/2014/main" id="{088781FC-F701-F74A-B5A0-27AB17B77E1F}"/>
              </a:ext>
            </a:extLst>
          </p:cNvPr>
          <p:cNvSpPr>
            <a:spLocks noGrp="1"/>
          </p:cNvSpPr>
          <p:nvPr>
            <p:ph type="ftr" sz="quarter" idx="11"/>
          </p:nvPr>
        </p:nvSpPr>
        <p:spPr/>
        <p:txBody>
          <a:bodyPr/>
          <a:lstStyle/>
          <a:p>
            <a:r>
              <a:rPr lang="en-US"/>
              <a:t>Astronomy in the News - #52 LARGEST COSMIC EXPLOSION</a:t>
            </a:r>
          </a:p>
        </p:txBody>
      </p:sp>
      <p:sp>
        <p:nvSpPr>
          <p:cNvPr id="7" name="Slide Number Placeholder 6">
            <a:extLst>
              <a:ext uri="{FF2B5EF4-FFF2-40B4-BE49-F238E27FC236}">
                <a16:creationId xmlns:a16="http://schemas.microsoft.com/office/drawing/2014/main" id="{67CC0671-65C0-2541-9AB9-C0A686CF5D06}"/>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4001396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D212A-29EA-E04F-90D2-5FBE3722E707}"/>
              </a:ext>
            </a:extLst>
          </p:cNvPr>
          <p:cNvSpPr>
            <a:spLocks noGrp="1"/>
          </p:cNvSpPr>
          <p:nvPr>
            <p:ph type="title"/>
          </p:nvPr>
        </p:nvSpPr>
        <p:spPr>
          <a:xfrm>
            <a:off x="629841" y="457200"/>
            <a:ext cx="2949178" cy="1600200"/>
          </a:xfrm>
        </p:spPr>
        <p:txBody>
          <a:bodyPr anchor="b"/>
          <a:lstStyle>
            <a:lvl1pPr>
              <a:defRPr sz="24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D15A4DE7-4305-4644-8110-9D403ACE455D}"/>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F244DA9F-454B-F341-8304-80E59C94E4B0}"/>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a:extLst>
              <a:ext uri="{FF2B5EF4-FFF2-40B4-BE49-F238E27FC236}">
                <a16:creationId xmlns:a16="http://schemas.microsoft.com/office/drawing/2014/main" id="{D3EC27A8-D229-3E4D-A055-778F5E859F18}"/>
              </a:ext>
            </a:extLst>
          </p:cNvPr>
          <p:cNvSpPr>
            <a:spLocks noGrp="1"/>
          </p:cNvSpPr>
          <p:nvPr>
            <p:ph type="dt" sz="half" idx="10"/>
          </p:nvPr>
        </p:nvSpPr>
        <p:spPr/>
        <p:txBody>
          <a:bodyPr/>
          <a:lstStyle/>
          <a:p>
            <a:fld id="{14F45CEA-C3C4-F245-81B7-3A5580B4DCAC}" type="datetime2">
              <a:rPr lang="en-GB" smtClean="0"/>
              <a:t>Monday, 22 May 2023</a:t>
            </a:fld>
            <a:endParaRPr lang="en-US"/>
          </a:p>
        </p:txBody>
      </p:sp>
      <p:sp>
        <p:nvSpPr>
          <p:cNvPr id="6" name="Footer Placeholder 5">
            <a:extLst>
              <a:ext uri="{FF2B5EF4-FFF2-40B4-BE49-F238E27FC236}">
                <a16:creationId xmlns:a16="http://schemas.microsoft.com/office/drawing/2014/main" id="{7D675609-BFF8-0949-AC2F-70000632294B}"/>
              </a:ext>
            </a:extLst>
          </p:cNvPr>
          <p:cNvSpPr>
            <a:spLocks noGrp="1"/>
          </p:cNvSpPr>
          <p:nvPr>
            <p:ph type="ftr" sz="quarter" idx="11"/>
          </p:nvPr>
        </p:nvSpPr>
        <p:spPr/>
        <p:txBody>
          <a:bodyPr/>
          <a:lstStyle/>
          <a:p>
            <a:r>
              <a:rPr lang="en-US"/>
              <a:t>Astronomy in the News - #52 LARGEST COSMIC EXPLOSION</a:t>
            </a:r>
          </a:p>
        </p:txBody>
      </p:sp>
      <p:sp>
        <p:nvSpPr>
          <p:cNvPr id="7" name="Slide Number Placeholder 6">
            <a:extLst>
              <a:ext uri="{FF2B5EF4-FFF2-40B4-BE49-F238E27FC236}">
                <a16:creationId xmlns:a16="http://schemas.microsoft.com/office/drawing/2014/main" id="{C5362A83-3A3F-A341-B111-370D5656ADA4}"/>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21322344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202B9-32A3-7743-BEF9-43503F57521E}"/>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6E807F90-A951-454E-B90E-6666EAB7C18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EF42C40-28D5-0D40-8361-6F5A8555F088}"/>
              </a:ext>
            </a:extLst>
          </p:cNvPr>
          <p:cNvSpPr>
            <a:spLocks noGrp="1"/>
          </p:cNvSpPr>
          <p:nvPr>
            <p:ph type="dt" sz="half" idx="10"/>
          </p:nvPr>
        </p:nvSpPr>
        <p:spPr/>
        <p:txBody>
          <a:bodyPr/>
          <a:lstStyle/>
          <a:p>
            <a:fld id="{5C38DDC0-AA31-D048-872A-4DEF2FD5880E}" type="datetime2">
              <a:rPr lang="en-GB" smtClean="0"/>
              <a:t>Monday, 22 May 2023</a:t>
            </a:fld>
            <a:endParaRPr lang="en-US"/>
          </a:p>
        </p:txBody>
      </p:sp>
      <p:sp>
        <p:nvSpPr>
          <p:cNvPr id="5" name="Footer Placeholder 4">
            <a:extLst>
              <a:ext uri="{FF2B5EF4-FFF2-40B4-BE49-F238E27FC236}">
                <a16:creationId xmlns:a16="http://schemas.microsoft.com/office/drawing/2014/main" id="{E7309689-871C-6348-9087-07EF78191071}"/>
              </a:ext>
            </a:extLst>
          </p:cNvPr>
          <p:cNvSpPr>
            <a:spLocks noGrp="1"/>
          </p:cNvSpPr>
          <p:nvPr>
            <p:ph type="ftr" sz="quarter" idx="11"/>
          </p:nvPr>
        </p:nvSpPr>
        <p:spPr/>
        <p:txBody>
          <a:bodyPr/>
          <a:lstStyle/>
          <a:p>
            <a:r>
              <a:rPr lang="en-US"/>
              <a:t>Astronomy in the News - #52 LARGEST COSMIC EXPLOSION</a:t>
            </a:r>
          </a:p>
        </p:txBody>
      </p:sp>
      <p:sp>
        <p:nvSpPr>
          <p:cNvPr id="6" name="Slide Number Placeholder 5">
            <a:extLst>
              <a:ext uri="{FF2B5EF4-FFF2-40B4-BE49-F238E27FC236}">
                <a16:creationId xmlns:a16="http://schemas.microsoft.com/office/drawing/2014/main" id="{AADADF76-EDC0-0F4A-9BCB-3E24C5C6E4E4}"/>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8739081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BFAA266-8BD0-7149-BCB8-014357012D24}"/>
              </a:ext>
            </a:extLst>
          </p:cNvPr>
          <p:cNvSpPr>
            <a:spLocks noGrp="1"/>
          </p:cNvSpPr>
          <p:nvPr>
            <p:ph type="title" orient="vert"/>
          </p:nvPr>
        </p:nvSpPr>
        <p:spPr>
          <a:xfrm>
            <a:off x="6543675" y="365125"/>
            <a:ext cx="1971675"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4DA19A4-4122-6448-99EE-8F552508F489}"/>
              </a:ext>
            </a:extLst>
          </p:cNvPr>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CC7E9BD-03E8-5848-8E2F-6659612EADF2}"/>
              </a:ext>
            </a:extLst>
          </p:cNvPr>
          <p:cNvSpPr>
            <a:spLocks noGrp="1"/>
          </p:cNvSpPr>
          <p:nvPr>
            <p:ph type="dt" sz="half" idx="10"/>
          </p:nvPr>
        </p:nvSpPr>
        <p:spPr/>
        <p:txBody>
          <a:bodyPr/>
          <a:lstStyle/>
          <a:p>
            <a:fld id="{323651EA-9BC1-8042-8A29-4ED3B4D3C025}" type="datetime2">
              <a:rPr lang="en-GB" smtClean="0"/>
              <a:t>Monday, 22 May 2023</a:t>
            </a:fld>
            <a:endParaRPr lang="en-US"/>
          </a:p>
        </p:txBody>
      </p:sp>
      <p:sp>
        <p:nvSpPr>
          <p:cNvPr id="5" name="Footer Placeholder 4">
            <a:extLst>
              <a:ext uri="{FF2B5EF4-FFF2-40B4-BE49-F238E27FC236}">
                <a16:creationId xmlns:a16="http://schemas.microsoft.com/office/drawing/2014/main" id="{60BBC478-40E3-EC44-ACE7-DBC4BEDC03FD}"/>
              </a:ext>
            </a:extLst>
          </p:cNvPr>
          <p:cNvSpPr>
            <a:spLocks noGrp="1"/>
          </p:cNvSpPr>
          <p:nvPr>
            <p:ph type="ftr" sz="quarter" idx="11"/>
          </p:nvPr>
        </p:nvSpPr>
        <p:spPr/>
        <p:txBody>
          <a:bodyPr/>
          <a:lstStyle/>
          <a:p>
            <a:r>
              <a:rPr lang="en-US"/>
              <a:t>Astronomy in the News - #52 LARGEST COSMIC EXPLOSION</a:t>
            </a:r>
          </a:p>
        </p:txBody>
      </p:sp>
      <p:sp>
        <p:nvSpPr>
          <p:cNvPr id="6" name="Slide Number Placeholder 5">
            <a:extLst>
              <a:ext uri="{FF2B5EF4-FFF2-40B4-BE49-F238E27FC236}">
                <a16:creationId xmlns:a16="http://schemas.microsoft.com/office/drawing/2014/main" id="{2DCDB395-77ED-5043-908D-50305C9AA189}"/>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31393694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975573E-1306-9C47-8236-BA798CCE4E26}"/>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3A57D1D-ED3C-E542-9D07-BB0707E87101}"/>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0B35A55-EE36-2240-AF43-74037033C360}"/>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6EF8E137-3F7E-244B-8338-E914F0A1EA7C}" type="datetime2">
              <a:rPr lang="en-GB" smtClean="0"/>
              <a:t>Monday, 22 May 2023</a:t>
            </a:fld>
            <a:endParaRPr lang="en-US" cap="all" dirty="0"/>
          </a:p>
        </p:txBody>
      </p:sp>
      <p:sp>
        <p:nvSpPr>
          <p:cNvPr id="5" name="Footer Placeholder 4">
            <a:extLst>
              <a:ext uri="{FF2B5EF4-FFF2-40B4-BE49-F238E27FC236}">
                <a16:creationId xmlns:a16="http://schemas.microsoft.com/office/drawing/2014/main" id="{12D93F6D-FE6D-E746-A07E-7A42A702D34A}"/>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lgn="l"/>
            <a:r>
              <a:rPr lang="en-US"/>
              <a:t>Astronomy in the News - #52 LARGEST COSMIC EXPLOSION</a:t>
            </a:r>
          </a:p>
        </p:txBody>
      </p:sp>
      <p:sp>
        <p:nvSpPr>
          <p:cNvPr id="6" name="Slide Number Placeholder 5">
            <a:extLst>
              <a:ext uri="{FF2B5EF4-FFF2-40B4-BE49-F238E27FC236}">
                <a16:creationId xmlns:a16="http://schemas.microsoft.com/office/drawing/2014/main" id="{58B600E7-C134-0644-9492-3EDEB83A9A24}"/>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01389E6-C847-4AD0-B56D-D205B2EAB1EE}" type="slidenum">
              <a:rPr lang="en-US" smtClean="0"/>
              <a:pPr/>
              <a:t>‹#›</a:t>
            </a:fld>
            <a:endParaRPr lang="en-US" sz="800" dirty="0"/>
          </a:p>
        </p:txBody>
      </p:sp>
    </p:spTree>
    <p:extLst>
      <p:ext uri="{BB962C8B-B14F-4D97-AF65-F5344CB8AC3E}">
        <p14:creationId xmlns:p14="http://schemas.microsoft.com/office/powerpoint/2010/main" val="485948127"/>
      </p:ext>
    </p:extLst>
  </p:cSld>
  <p:clrMap bg1="lt1" tx1="dk1" bg2="lt2" tx2="dk2" accent1="accent1" accent2="accent2" accent3="accent3" accent4="accent4" accent5="accent5" accent6="accent6" hlink="hlink" folHlink="folHlink"/>
  <p:sldLayoutIdLst>
    <p:sldLayoutId id="2147483900" r:id="rId1"/>
    <p:sldLayoutId id="2147483901" r:id="rId2"/>
    <p:sldLayoutId id="2147483902" r:id="rId3"/>
    <p:sldLayoutId id="2147483903" r:id="rId4"/>
    <p:sldLayoutId id="2147483904" r:id="rId5"/>
    <p:sldLayoutId id="2147483905" r:id="rId6"/>
    <p:sldLayoutId id="2147483906" r:id="rId7"/>
    <p:sldLayoutId id="2147483907" r:id="rId8"/>
    <p:sldLayoutId id="2147483908" r:id="rId9"/>
    <p:sldLayoutId id="2147483909" r:id="rId10"/>
    <p:sldLayoutId id="2147483910" r:id="rId11"/>
  </p:sldLayoutIdLst>
  <p:hf sldNum="0"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6.xml"/><Relationship Id="rId5" Type="http://schemas.openxmlformats.org/officeDocument/2006/relationships/image" Target="../media/image5.gif"/><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Milky Way over the Pacific Ocean">
            <a:extLst>
              <a:ext uri="{FF2B5EF4-FFF2-40B4-BE49-F238E27FC236}">
                <a16:creationId xmlns:a16="http://schemas.microsoft.com/office/drawing/2014/main" id="{57B7196E-3610-1045-A37C-2B4F6438D714}"/>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08194B1-6F49-014B-BD9C-F71F883CD063}"/>
              </a:ext>
            </a:extLst>
          </p:cNvPr>
          <p:cNvSpPr>
            <a:spLocks noGrp="1"/>
          </p:cNvSpPr>
          <p:nvPr>
            <p:ph type="ctrTitle"/>
          </p:nvPr>
        </p:nvSpPr>
        <p:spPr>
          <a:xfrm>
            <a:off x="5000073" y="620486"/>
            <a:ext cx="4008665" cy="4062547"/>
          </a:xfrm>
        </p:spPr>
        <p:txBody>
          <a:bodyPr anchor="b">
            <a:normAutofit/>
          </a:bodyPr>
          <a:lstStyle/>
          <a:p>
            <a:pPr algn="l"/>
            <a:r>
              <a:rPr lang="en-US" sz="3700" dirty="0">
                <a:solidFill>
                  <a:schemeClr val="bg1"/>
                </a:solidFill>
              </a:rPr>
              <a:t>ASTRONOMY IN THE NEWS</a:t>
            </a:r>
          </a:p>
        </p:txBody>
      </p:sp>
      <p:sp>
        <p:nvSpPr>
          <p:cNvPr id="3" name="Subtitle 2">
            <a:extLst>
              <a:ext uri="{FF2B5EF4-FFF2-40B4-BE49-F238E27FC236}">
                <a16:creationId xmlns:a16="http://schemas.microsoft.com/office/drawing/2014/main" id="{4D3A7A80-6B36-D548-8D12-BB89AF96AC34}"/>
              </a:ext>
            </a:extLst>
          </p:cNvPr>
          <p:cNvSpPr>
            <a:spLocks noGrp="1"/>
          </p:cNvSpPr>
          <p:nvPr>
            <p:ph type="subTitle" idx="1"/>
          </p:nvPr>
        </p:nvSpPr>
        <p:spPr>
          <a:xfrm>
            <a:off x="5006067" y="4737697"/>
            <a:ext cx="3585755" cy="1136468"/>
          </a:xfrm>
        </p:spPr>
        <p:txBody>
          <a:bodyPr>
            <a:normAutofit/>
          </a:bodyPr>
          <a:lstStyle/>
          <a:p>
            <a:pPr algn="l"/>
            <a:r>
              <a:rPr lang="en-US" dirty="0">
                <a:solidFill>
                  <a:schemeClr val="bg1"/>
                </a:solidFill>
              </a:rPr>
              <a:t>#52 – LARGEST COSMIC EXPLOSION</a:t>
            </a:r>
          </a:p>
        </p:txBody>
      </p:sp>
    </p:spTree>
    <p:extLst>
      <p:ext uri="{BB962C8B-B14F-4D97-AF65-F5344CB8AC3E}">
        <p14:creationId xmlns:p14="http://schemas.microsoft.com/office/powerpoint/2010/main" val="40655458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6343C-E415-FF48-A2F4-05DF726C1AAD}"/>
              </a:ext>
            </a:extLst>
          </p:cNvPr>
          <p:cNvSpPr>
            <a:spLocks noGrp="1"/>
          </p:cNvSpPr>
          <p:nvPr>
            <p:ph type="title"/>
          </p:nvPr>
        </p:nvSpPr>
        <p:spPr/>
        <p:txBody>
          <a:bodyPr>
            <a:normAutofit/>
          </a:bodyPr>
          <a:lstStyle/>
          <a:p>
            <a:r>
              <a:rPr lang="en-US" sz="4200" dirty="0">
                <a:solidFill>
                  <a:schemeClr val="bg1"/>
                </a:solidFill>
              </a:rPr>
              <a:t>Central Black Holes and Cosmic Explosions</a:t>
            </a:r>
          </a:p>
        </p:txBody>
      </p:sp>
      <p:sp>
        <p:nvSpPr>
          <p:cNvPr id="3" name="Footer Placeholder 2">
            <a:extLst>
              <a:ext uri="{FF2B5EF4-FFF2-40B4-BE49-F238E27FC236}">
                <a16:creationId xmlns:a16="http://schemas.microsoft.com/office/drawing/2014/main" id="{C4C85F9E-2273-A140-A730-AE2CAA75FA45}"/>
              </a:ext>
            </a:extLst>
          </p:cNvPr>
          <p:cNvSpPr>
            <a:spLocks noGrp="1"/>
          </p:cNvSpPr>
          <p:nvPr>
            <p:ph type="ftr" sz="quarter" idx="11"/>
          </p:nvPr>
        </p:nvSpPr>
        <p:spPr>
          <a:xfrm>
            <a:off x="122464" y="6310311"/>
            <a:ext cx="4817398" cy="365125"/>
          </a:xfrm>
        </p:spPr>
        <p:txBody>
          <a:bodyPr/>
          <a:lstStyle/>
          <a:p>
            <a:pPr algn="l"/>
            <a:r>
              <a:rPr lang="en-US" sz="1400" dirty="0"/>
              <a:t>Astronomy in the News - #52 LARGEST COSMIC EXPLOSION</a:t>
            </a:r>
          </a:p>
        </p:txBody>
      </p:sp>
      <p:pic>
        <p:nvPicPr>
          <p:cNvPr id="4" name="Picture 2">
            <a:extLst>
              <a:ext uri="{FF2B5EF4-FFF2-40B4-BE49-F238E27FC236}">
                <a16:creationId xmlns:a16="http://schemas.microsoft.com/office/drawing/2014/main" id="{805F1600-AB89-2A53-9E64-3B80F664B0B2}"/>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20161" y="1687712"/>
            <a:ext cx="4399287" cy="263957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95897E9E-4678-5F70-2679-2D7D9D69118D}"/>
              </a:ext>
            </a:extLst>
          </p:cNvPr>
          <p:cNvSpPr txBox="1"/>
          <p:nvPr/>
        </p:nvSpPr>
        <p:spPr>
          <a:xfrm>
            <a:off x="239792" y="1689201"/>
            <a:ext cx="3237551" cy="307777"/>
          </a:xfrm>
          <a:prstGeom prst="rect">
            <a:avLst/>
          </a:prstGeom>
          <a:noFill/>
        </p:spPr>
        <p:txBody>
          <a:bodyPr wrap="square" rtlCol="0">
            <a:spAutoFit/>
          </a:bodyPr>
          <a:lstStyle/>
          <a:p>
            <a:r>
              <a:rPr lang="en-US" sz="1400" dirty="0">
                <a:solidFill>
                  <a:schemeClr val="bg1"/>
                </a:solidFill>
              </a:rPr>
              <a:t>Credit: EHT</a:t>
            </a:r>
          </a:p>
        </p:txBody>
      </p:sp>
      <p:pic>
        <p:nvPicPr>
          <p:cNvPr id="6" name="Picture 5">
            <a:extLst>
              <a:ext uri="{FF2B5EF4-FFF2-40B4-BE49-F238E27FC236}">
                <a16:creationId xmlns:a16="http://schemas.microsoft.com/office/drawing/2014/main" id="{73D99DE6-FDE4-A7D4-CE3A-F19E354F950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39792" y="3848523"/>
            <a:ext cx="2375469" cy="2480441"/>
          </a:xfrm>
          <a:prstGeom prst="rect">
            <a:avLst/>
          </a:prstGeom>
        </p:spPr>
      </p:pic>
      <p:sp>
        <p:nvSpPr>
          <p:cNvPr id="7" name="TextBox 6">
            <a:extLst>
              <a:ext uri="{FF2B5EF4-FFF2-40B4-BE49-F238E27FC236}">
                <a16:creationId xmlns:a16="http://schemas.microsoft.com/office/drawing/2014/main" id="{2B672F55-61EE-E355-E5AE-98DE47C4F9E6}"/>
              </a:ext>
            </a:extLst>
          </p:cNvPr>
          <p:cNvSpPr txBox="1"/>
          <p:nvPr/>
        </p:nvSpPr>
        <p:spPr>
          <a:xfrm>
            <a:off x="239791" y="6040534"/>
            <a:ext cx="3237551" cy="307777"/>
          </a:xfrm>
          <a:prstGeom prst="rect">
            <a:avLst/>
          </a:prstGeom>
          <a:noFill/>
        </p:spPr>
        <p:txBody>
          <a:bodyPr wrap="square" rtlCol="0">
            <a:spAutoFit/>
          </a:bodyPr>
          <a:lstStyle/>
          <a:p>
            <a:r>
              <a:rPr lang="en-US" sz="1400" dirty="0">
                <a:solidFill>
                  <a:schemeClr val="bg1"/>
                </a:solidFill>
              </a:rPr>
              <a:t>Credit: HST/NASA/</a:t>
            </a:r>
            <a:r>
              <a:rPr lang="en-US" sz="1400" dirty="0" err="1">
                <a:solidFill>
                  <a:schemeClr val="bg1"/>
                </a:solidFill>
              </a:rPr>
              <a:t>STScI</a:t>
            </a:r>
            <a:endParaRPr lang="en-US" sz="1400" dirty="0">
              <a:solidFill>
                <a:schemeClr val="bg1"/>
              </a:solidFill>
            </a:endParaRPr>
          </a:p>
        </p:txBody>
      </p:sp>
      <p:pic>
        <p:nvPicPr>
          <p:cNvPr id="2050" name="Picture 2" descr="New Scientist Default Image">
            <a:extLst>
              <a:ext uri="{FF2B5EF4-FFF2-40B4-BE49-F238E27FC236}">
                <a16:creationId xmlns:a16="http://schemas.microsoft.com/office/drawing/2014/main" id="{4335A89B-76A9-7EF5-8144-77E70F15FF21}"/>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651936" y="968353"/>
            <a:ext cx="4399288" cy="292904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D5923E41-91E8-54DE-EF73-79D1E1402563}"/>
              </a:ext>
            </a:extLst>
          </p:cNvPr>
          <p:cNvSpPr txBox="1"/>
          <p:nvPr/>
        </p:nvSpPr>
        <p:spPr>
          <a:xfrm>
            <a:off x="7730229" y="3586639"/>
            <a:ext cx="3237551" cy="307777"/>
          </a:xfrm>
          <a:prstGeom prst="rect">
            <a:avLst/>
          </a:prstGeom>
          <a:noFill/>
        </p:spPr>
        <p:txBody>
          <a:bodyPr wrap="square" rtlCol="0">
            <a:spAutoFit/>
          </a:bodyPr>
          <a:lstStyle/>
          <a:p>
            <a:r>
              <a:rPr lang="en-US" sz="1400" dirty="0">
                <a:solidFill>
                  <a:schemeClr val="bg1"/>
                </a:solidFill>
              </a:rPr>
              <a:t>Credit: M Weiss</a:t>
            </a:r>
          </a:p>
        </p:txBody>
      </p:sp>
      <p:pic>
        <p:nvPicPr>
          <p:cNvPr id="2052" name="Picture 4">
            <a:extLst>
              <a:ext uri="{FF2B5EF4-FFF2-40B4-BE49-F238E27FC236}">
                <a16:creationId xmlns:a16="http://schemas.microsoft.com/office/drawing/2014/main" id="{890E8ACE-1665-A87A-7FA3-195541931158}"/>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227536" y="4006011"/>
            <a:ext cx="2794000" cy="279400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2337CE1C-AFB2-82FA-C046-38F93C312252}"/>
              </a:ext>
            </a:extLst>
          </p:cNvPr>
          <p:cNvSpPr txBox="1"/>
          <p:nvPr/>
        </p:nvSpPr>
        <p:spPr>
          <a:xfrm>
            <a:off x="6227536" y="6459935"/>
            <a:ext cx="3237551" cy="307777"/>
          </a:xfrm>
          <a:prstGeom prst="rect">
            <a:avLst/>
          </a:prstGeom>
          <a:noFill/>
        </p:spPr>
        <p:txBody>
          <a:bodyPr wrap="square" rtlCol="0">
            <a:spAutoFit/>
          </a:bodyPr>
          <a:lstStyle/>
          <a:p>
            <a:r>
              <a:rPr lang="en-US" sz="1400" dirty="0">
                <a:solidFill>
                  <a:schemeClr val="bg1"/>
                </a:solidFill>
              </a:rPr>
              <a:t>Credit: NASA/Fermi LAT Collaboration</a:t>
            </a:r>
          </a:p>
        </p:txBody>
      </p:sp>
    </p:spTree>
    <p:extLst>
      <p:ext uri="{BB962C8B-B14F-4D97-AF65-F5344CB8AC3E}">
        <p14:creationId xmlns:p14="http://schemas.microsoft.com/office/powerpoint/2010/main" val="34390515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6343C-E415-FF48-A2F4-05DF726C1AAD}"/>
              </a:ext>
            </a:extLst>
          </p:cNvPr>
          <p:cNvSpPr>
            <a:spLocks noGrp="1"/>
          </p:cNvSpPr>
          <p:nvPr>
            <p:ph type="title"/>
          </p:nvPr>
        </p:nvSpPr>
        <p:spPr/>
        <p:txBody>
          <a:bodyPr>
            <a:normAutofit/>
          </a:bodyPr>
          <a:lstStyle/>
          <a:p>
            <a:r>
              <a:rPr lang="en-US" sz="6000" dirty="0">
                <a:solidFill>
                  <a:schemeClr val="bg1"/>
                </a:solidFill>
              </a:rPr>
              <a:t>Largest Cosmic Explosion</a:t>
            </a:r>
          </a:p>
        </p:txBody>
      </p:sp>
      <p:sp>
        <p:nvSpPr>
          <p:cNvPr id="3" name="Footer Placeholder 2">
            <a:extLst>
              <a:ext uri="{FF2B5EF4-FFF2-40B4-BE49-F238E27FC236}">
                <a16:creationId xmlns:a16="http://schemas.microsoft.com/office/drawing/2014/main" id="{C4C85F9E-2273-A140-A730-AE2CAA75FA45}"/>
              </a:ext>
            </a:extLst>
          </p:cNvPr>
          <p:cNvSpPr>
            <a:spLocks noGrp="1"/>
          </p:cNvSpPr>
          <p:nvPr>
            <p:ph type="ftr" sz="quarter" idx="11"/>
          </p:nvPr>
        </p:nvSpPr>
        <p:spPr>
          <a:xfrm>
            <a:off x="122464" y="6310311"/>
            <a:ext cx="4764846" cy="365125"/>
          </a:xfrm>
        </p:spPr>
        <p:txBody>
          <a:bodyPr/>
          <a:lstStyle/>
          <a:p>
            <a:pPr algn="l"/>
            <a:r>
              <a:rPr lang="en-US" sz="1400" dirty="0"/>
              <a:t>Astronomy in the News - #52 LARGEST COSMIC EXPLOSION</a:t>
            </a:r>
          </a:p>
        </p:txBody>
      </p:sp>
      <p:pic>
        <p:nvPicPr>
          <p:cNvPr id="1026" name="Picture 2" descr="The actual explosion captured by a Nasa space telescope">
            <a:extLst>
              <a:ext uri="{FF2B5EF4-FFF2-40B4-BE49-F238E27FC236}">
                <a16:creationId xmlns:a16="http://schemas.microsoft.com/office/drawing/2014/main" id="{2CFFCFAF-63FA-3392-4BC8-323B1EDCBBB2}"/>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39792" y="1498382"/>
            <a:ext cx="3763871" cy="211717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2926D468-81B8-2D6D-F7C1-93D909858620}"/>
              </a:ext>
            </a:extLst>
          </p:cNvPr>
          <p:cNvSpPr txBox="1"/>
          <p:nvPr/>
        </p:nvSpPr>
        <p:spPr>
          <a:xfrm>
            <a:off x="239792" y="3307782"/>
            <a:ext cx="3237551" cy="307777"/>
          </a:xfrm>
          <a:prstGeom prst="rect">
            <a:avLst/>
          </a:prstGeom>
          <a:noFill/>
        </p:spPr>
        <p:txBody>
          <a:bodyPr wrap="square" rtlCol="0">
            <a:spAutoFit/>
          </a:bodyPr>
          <a:lstStyle/>
          <a:p>
            <a:r>
              <a:rPr lang="en-US" sz="1400" dirty="0">
                <a:solidFill>
                  <a:schemeClr val="bg1"/>
                </a:solidFill>
              </a:rPr>
              <a:t>Credit: NASA</a:t>
            </a:r>
          </a:p>
        </p:txBody>
      </p:sp>
      <p:pic>
        <p:nvPicPr>
          <p:cNvPr id="1028" name="Picture 4" descr="Artists impression of the event - a giant gas cloud sucked into a supermassive black hole">
            <a:extLst>
              <a:ext uri="{FF2B5EF4-FFF2-40B4-BE49-F238E27FC236}">
                <a16:creationId xmlns:a16="http://schemas.microsoft.com/office/drawing/2014/main" id="{1BC54630-5998-59FE-E3BA-430982862078}"/>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114216" y="1424809"/>
            <a:ext cx="4903660" cy="275830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2C0AE33-404D-19E0-9FED-E31D01A748A5}"/>
              </a:ext>
            </a:extLst>
          </p:cNvPr>
          <p:cNvSpPr txBox="1"/>
          <p:nvPr/>
        </p:nvSpPr>
        <p:spPr>
          <a:xfrm>
            <a:off x="7399100" y="1382912"/>
            <a:ext cx="3237551" cy="307777"/>
          </a:xfrm>
          <a:prstGeom prst="rect">
            <a:avLst/>
          </a:prstGeom>
          <a:noFill/>
        </p:spPr>
        <p:txBody>
          <a:bodyPr wrap="square" rtlCol="0">
            <a:spAutoFit/>
          </a:bodyPr>
          <a:lstStyle/>
          <a:p>
            <a:r>
              <a:rPr lang="en-US" sz="1400" dirty="0">
                <a:solidFill>
                  <a:schemeClr val="bg1"/>
                </a:solidFill>
              </a:rPr>
              <a:t>Credit: John A </a:t>
            </a:r>
            <a:r>
              <a:rPr lang="en-US" sz="1400" dirty="0" err="1">
                <a:solidFill>
                  <a:schemeClr val="bg1"/>
                </a:solidFill>
              </a:rPr>
              <a:t>Paice</a:t>
            </a:r>
            <a:endParaRPr lang="en-US" sz="1400" dirty="0">
              <a:solidFill>
                <a:schemeClr val="bg1"/>
              </a:solidFill>
            </a:endParaRPr>
          </a:p>
        </p:txBody>
      </p:sp>
      <p:pic>
        <p:nvPicPr>
          <p:cNvPr id="6" name="Picture 5">
            <a:extLst>
              <a:ext uri="{FF2B5EF4-FFF2-40B4-BE49-F238E27FC236}">
                <a16:creationId xmlns:a16="http://schemas.microsoft.com/office/drawing/2014/main" id="{4DC6CB15-338F-C6FF-399F-8094B3E05E2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97345" y="3615559"/>
            <a:ext cx="6949309" cy="2805421"/>
          </a:xfrm>
          <a:prstGeom prst="rect">
            <a:avLst/>
          </a:prstGeom>
        </p:spPr>
      </p:pic>
      <p:sp>
        <p:nvSpPr>
          <p:cNvPr id="7" name="TextBox 6">
            <a:extLst>
              <a:ext uri="{FF2B5EF4-FFF2-40B4-BE49-F238E27FC236}">
                <a16:creationId xmlns:a16="http://schemas.microsoft.com/office/drawing/2014/main" id="{AD697F5E-BAE6-1F42-768E-83389ABE515A}"/>
              </a:ext>
            </a:extLst>
          </p:cNvPr>
          <p:cNvSpPr txBox="1"/>
          <p:nvPr/>
        </p:nvSpPr>
        <p:spPr>
          <a:xfrm>
            <a:off x="6896574" y="6420980"/>
            <a:ext cx="3237551" cy="307777"/>
          </a:xfrm>
          <a:prstGeom prst="rect">
            <a:avLst/>
          </a:prstGeom>
          <a:noFill/>
        </p:spPr>
        <p:txBody>
          <a:bodyPr wrap="square" rtlCol="0">
            <a:spAutoFit/>
          </a:bodyPr>
          <a:lstStyle/>
          <a:p>
            <a:r>
              <a:rPr lang="en-US" sz="1400" dirty="0">
                <a:solidFill>
                  <a:schemeClr val="bg1"/>
                </a:solidFill>
              </a:rPr>
              <a:t>Credit: Wiseman et al. (2023)</a:t>
            </a:r>
          </a:p>
        </p:txBody>
      </p:sp>
    </p:spTree>
    <p:extLst>
      <p:ext uri="{BB962C8B-B14F-4D97-AF65-F5344CB8AC3E}">
        <p14:creationId xmlns:p14="http://schemas.microsoft.com/office/powerpoint/2010/main" val="25865926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6343C-E415-FF48-A2F4-05DF726C1AAD}"/>
              </a:ext>
            </a:extLst>
          </p:cNvPr>
          <p:cNvSpPr>
            <a:spLocks noGrp="1"/>
          </p:cNvSpPr>
          <p:nvPr>
            <p:ph type="title"/>
          </p:nvPr>
        </p:nvSpPr>
        <p:spPr/>
        <p:txBody>
          <a:bodyPr>
            <a:normAutofit fontScale="90000"/>
          </a:bodyPr>
          <a:lstStyle/>
          <a:p>
            <a:r>
              <a:rPr lang="en-US" sz="6000" dirty="0">
                <a:solidFill>
                  <a:schemeClr val="bg1"/>
                </a:solidFill>
              </a:rPr>
              <a:t>How much brighter is AT2021lwx than the Sun?</a:t>
            </a:r>
          </a:p>
        </p:txBody>
      </p:sp>
      <p:sp>
        <p:nvSpPr>
          <p:cNvPr id="3" name="Footer Placeholder 2">
            <a:extLst>
              <a:ext uri="{FF2B5EF4-FFF2-40B4-BE49-F238E27FC236}">
                <a16:creationId xmlns:a16="http://schemas.microsoft.com/office/drawing/2014/main" id="{C4C85F9E-2273-A140-A730-AE2CAA75FA45}"/>
              </a:ext>
            </a:extLst>
          </p:cNvPr>
          <p:cNvSpPr>
            <a:spLocks noGrp="1"/>
          </p:cNvSpPr>
          <p:nvPr>
            <p:ph type="ftr" sz="quarter" idx="11"/>
          </p:nvPr>
        </p:nvSpPr>
        <p:spPr>
          <a:xfrm>
            <a:off x="122463" y="6310311"/>
            <a:ext cx="4670253" cy="365125"/>
          </a:xfrm>
        </p:spPr>
        <p:txBody>
          <a:bodyPr/>
          <a:lstStyle/>
          <a:p>
            <a:pPr algn="l"/>
            <a:r>
              <a:rPr lang="en-US" sz="1400" dirty="0"/>
              <a:t>Astronomy in the News - #52 LARGEST COSMIC EXPLOSION</a:t>
            </a:r>
          </a:p>
        </p:txBody>
      </p:sp>
      <p:sp>
        <p:nvSpPr>
          <p:cNvPr id="4" name="TextBox 3">
            <a:extLst>
              <a:ext uri="{FF2B5EF4-FFF2-40B4-BE49-F238E27FC236}">
                <a16:creationId xmlns:a16="http://schemas.microsoft.com/office/drawing/2014/main" id="{F532209B-2ADA-79A6-3942-E121370749A3}"/>
              </a:ext>
            </a:extLst>
          </p:cNvPr>
          <p:cNvSpPr txBox="1"/>
          <p:nvPr/>
        </p:nvSpPr>
        <p:spPr>
          <a:xfrm>
            <a:off x="519276" y="1876841"/>
            <a:ext cx="8105447" cy="4247317"/>
          </a:xfrm>
          <a:prstGeom prst="rect">
            <a:avLst/>
          </a:prstGeom>
          <a:noFill/>
        </p:spPr>
        <p:txBody>
          <a:bodyPr wrap="square" rtlCol="0">
            <a:spAutoFit/>
          </a:bodyPr>
          <a:lstStyle/>
          <a:p>
            <a:r>
              <a:rPr lang="en-US" dirty="0">
                <a:solidFill>
                  <a:schemeClr val="bg1"/>
                </a:solidFill>
              </a:rPr>
              <a:t>The brightness of objects in the sky is measured in a quantity called magnitudes. There are two types, apparent and absolute. Apparent magnitude is how bright something appears to us on Earth, whereas absolute magnitude is how bright everything would be if they were at a constant distance. This is a measure of true brightness.</a:t>
            </a:r>
          </a:p>
          <a:p>
            <a:endParaRPr lang="en-US" dirty="0">
              <a:solidFill>
                <a:schemeClr val="bg1"/>
              </a:solidFill>
            </a:endParaRPr>
          </a:p>
          <a:p>
            <a:r>
              <a:rPr lang="en-US" dirty="0">
                <a:solidFill>
                  <a:schemeClr val="bg1"/>
                </a:solidFill>
              </a:rPr>
              <a:t>The peak apparent magnitude of AT2021lwx is  18, but the absolute magnitude is -22.25. The Sun has values of -26.74 and 5.17, respectively. The SMALLER the number, the brighter it is.</a:t>
            </a:r>
          </a:p>
          <a:p>
            <a:endParaRPr lang="en-US" dirty="0">
              <a:solidFill>
                <a:schemeClr val="bg1"/>
              </a:solidFill>
            </a:endParaRPr>
          </a:p>
          <a:p>
            <a:r>
              <a:rPr lang="en-US" dirty="0">
                <a:solidFill>
                  <a:schemeClr val="bg1"/>
                </a:solidFill>
              </a:rPr>
              <a:t>Each magnitude is 2.5 times brighter, therefore a difference of 5 magnitudes is about 100 times in brightness.</a:t>
            </a:r>
          </a:p>
          <a:p>
            <a:endParaRPr lang="en-US" dirty="0">
              <a:solidFill>
                <a:schemeClr val="bg1"/>
              </a:solidFill>
            </a:endParaRPr>
          </a:p>
          <a:p>
            <a:r>
              <a:rPr lang="en-US" dirty="0">
                <a:solidFill>
                  <a:schemeClr val="bg1"/>
                </a:solidFill>
              </a:rPr>
              <a:t>How much brighter is AT201lwx than the Sun with a difference of 27.42 magnitudes in absolute magnitude?</a:t>
            </a:r>
          </a:p>
        </p:txBody>
      </p:sp>
    </p:spTree>
    <p:extLst>
      <p:ext uri="{BB962C8B-B14F-4D97-AF65-F5344CB8AC3E}">
        <p14:creationId xmlns:p14="http://schemas.microsoft.com/office/powerpoint/2010/main" val="31103258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574</TotalTime>
  <Words>234</Words>
  <Application>Microsoft Macintosh PowerPoint</Application>
  <PresentationFormat>On-screen Show (4:3)</PresentationFormat>
  <Paragraphs>22</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ASTRONOMY IN THE NEWS</vt:lpstr>
      <vt:lpstr>Central Black Holes and Cosmic Explosions</vt:lpstr>
      <vt:lpstr>Largest Cosmic Explosion</vt:lpstr>
      <vt:lpstr>How much brighter is AT2021lwx than the Sun?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Astronomy in the News</dc:title>
  <dc:creator>Eden, David</dc:creator>
  <cp:lastModifiedBy>David Eden</cp:lastModifiedBy>
  <cp:revision>14</cp:revision>
  <dcterms:created xsi:type="dcterms:W3CDTF">2021-05-21T21:54:42Z</dcterms:created>
  <dcterms:modified xsi:type="dcterms:W3CDTF">2023-05-22T21:08:30Z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5f97757-4eb4-4717-9ad7-857a79ead847_Enabled">
    <vt:lpwstr>true</vt:lpwstr>
  </property>
  <property fmtid="{D5CDD505-2E9C-101B-9397-08002B2CF9AE}" pid="3" name="MSIP_Label_d5f97757-4eb4-4717-9ad7-857a79ead847_SetDate">
    <vt:lpwstr>2023-05-22T13:25:15Z</vt:lpwstr>
  </property>
  <property fmtid="{D5CDD505-2E9C-101B-9397-08002B2CF9AE}" pid="4" name="MSIP_Label_d5f97757-4eb4-4717-9ad7-857a79ead847_Method">
    <vt:lpwstr>Standard</vt:lpwstr>
  </property>
  <property fmtid="{D5CDD505-2E9C-101B-9397-08002B2CF9AE}" pid="5" name="MSIP_Label_d5f97757-4eb4-4717-9ad7-857a79ead847_Name">
    <vt:lpwstr>defa4170-0d19-0005-0004-bc88714345d2</vt:lpwstr>
  </property>
  <property fmtid="{D5CDD505-2E9C-101B-9397-08002B2CF9AE}" pid="6" name="MSIP_Label_d5f97757-4eb4-4717-9ad7-857a79ead847_SiteId">
    <vt:lpwstr>b2c6b808-870c-4e3b-848f-bec583255da0</vt:lpwstr>
  </property>
  <property fmtid="{D5CDD505-2E9C-101B-9397-08002B2CF9AE}" pid="7" name="MSIP_Label_d5f97757-4eb4-4717-9ad7-857a79ead847_ActionId">
    <vt:lpwstr>dd86d06e-7360-4b07-b70d-805dc7ec5a7c</vt:lpwstr>
  </property>
  <property fmtid="{D5CDD505-2E9C-101B-9397-08002B2CF9AE}" pid="8" name="MSIP_Label_d5f97757-4eb4-4717-9ad7-857a79ead847_ContentBits">
    <vt:lpwstr>0</vt:lpwstr>
  </property>
</Properties>
</file>