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99"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81"/>
    <p:restoredTop sz="94626"/>
  </p:normalViewPr>
  <p:slideViewPr>
    <p:cSldViewPr snapToGrid="0" snapToObjects="1">
      <p:cViewPr varScale="1">
        <p:scale>
          <a:sx n="121" d="100"/>
          <a:sy n="121" d="100"/>
        </p:scale>
        <p:origin x="69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68066B-243E-BC49-86E9-F0EFC54EFC52}" type="datetimeFigureOut">
              <a:rPr lang="en-US" smtClean="0"/>
              <a:t>12/4/23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D07F46-C7DE-534F-A179-BDF7C2983BB2}" type="slidenum">
              <a:rPr lang="en-US" smtClean="0"/>
              <a:t>‹#›</a:t>
            </a:fld>
            <a:endParaRPr lang="en-US"/>
          </a:p>
        </p:txBody>
      </p:sp>
    </p:spTree>
    <p:extLst>
      <p:ext uri="{BB962C8B-B14F-4D97-AF65-F5344CB8AC3E}">
        <p14:creationId xmlns:p14="http://schemas.microsoft.com/office/powerpoint/2010/main" val="2053349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F268-C12B-724F-9240-9AAA0BDA2F68}"/>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US"/>
          </a:p>
        </p:txBody>
      </p:sp>
      <p:sp>
        <p:nvSpPr>
          <p:cNvPr id="3" name="Subtitle 2">
            <a:extLst>
              <a:ext uri="{FF2B5EF4-FFF2-40B4-BE49-F238E27FC236}">
                <a16:creationId xmlns:a16="http://schemas.microsoft.com/office/drawing/2014/main" id="{0DC58825-B030-9C48-9D7A-9043384C3AC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348ECBD-72FE-5F4E-A47E-99B9EE60F45D}"/>
              </a:ext>
            </a:extLst>
          </p:cNvPr>
          <p:cNvSpPr>
            <a:spLocks noGrp="1"/>
          </p:cNvSpPr>
          <p:nvPr>
            <p:ph type="dt" sz="half" idx="10"/>
          </p:nvPr>
        </p:nvSpPr>
        <p:spPr/>
        <p:txBody>
          <a:bodyPr/>
          <a:lstStyle/>
          <a:p>
            <a:fld id="{D1D70F7D-8B6A-B845-A5FE-9DB7E43D8908}" type="datetime2">
              <a:rPr lang="en-GB" smtClean="0"/>
              <a:t>Monday, 4 December 2023</a:t>
            </a:fld>
            <a:endParaRPr lang="en-US"/>
          </a:p>
        </p:txBody>
      </p:sp>
      <p:sp>
        <p:nvSpPr>
          <p:cNvPr id="5" name="Footer Placeholder 4">
            <a:extLst>
              <a:ext uri="{FF2B5EF4-FFF2-40B4-BE49-F238E27FC236}">
                <a16:creationId xmlns:a16="http://schemas.microsoft.com/office/drawing/2014/main" id="{F54C9FE2-7093-ED4B-81E0-A0326F2FACE1}"/>
              </a:ext>
            </a:extLst>
          </p:cNvPr>
          <p:cNvSpPr>
            <a:spLocks noGrp="1"/>
          </p:cNvSpPr>
          <p:nvPr>
            <p:ph type="ftr" sz="quarter" idx="11"/>
          </p:nvPr>
        </p:nvSpPr>
        <p:spPr/>
        <p:txBody>
          <a:bodyPr/>
          <a:lstStyle/>
          <a:p>
            <a:r>
              <a:rPr lang="en-US"/>
              <a:t>Astronomy in the News - #57 OVERWEIGHT PLANET</a:t>
            </a:r>
          </a:p>
        </p:txBody>
      </p:sp>
      <p:sp>
        <p:nvSpPr>
          <p:cNvPr id="6" name="Slide Number Placeholder 5">
            <a:extLst>
              <a:ext uri="{FF2B5EF4-FFF2-40B4-BE49-F238E27FC236}">
                <a16:creationId xmlns:a16="http://schemas.microsoft.com/office/drawing/2014/main" id="{692D0C84-3271-F24A-945F-38B03B732A5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681653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46BC4-0EEB-864D-8CA8-B1695EC10A3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FB5D682-539A-4047-BC55-E6703514553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297D01D-85C7-8E4F-AB54-98705659EEEF}"/>
              </a:ext>
            </a:extLst>
          </p:cNvPr>
          <p:cNvSpPr>
            <a:spLocks noGrp="1"/>
          </p:cNvSpPr>
          <p:nvPr>
            <p:ph type="dt" sz="half" idx="10"/>
          </p:nvPr>
        </p:nvSpPr>
        <p:spPr/>
        <p:txBody>
          <a:bodyPr/>
          <a:lstStyle/>
          <a:p>
            <a:fld id="{EEAC1390-506A-5A47-9B38-3032C1B90BE0}" type="datetime2">
              <a:rPr lang="en-GB" smtClean="0"/>
              <a:t>Monday, 4 December 2023</a:t>
            </a:fld>
            <a:endParaRPr lang="en-US"/>
          </a:p>
        </p:txBody>
      </p:sp>
      <p:sp>
        <p:nvSpPr>
          <p:cNvPr id="5" name="Footer Placeholder 4">
            <a:extLst>
              <a:ext uri="{FF2B5EF4-FFF2-40B4-BE49-F238E27FC236}">
                <a16:creationId xmlns:a16="http://schemas.microsoft.com/office/drawing/2014/main" id="{D3FC73A7-A57E-EF47-8E6D-76E9EF1DFE75}"/>
              </a:ext>
            </a:extLst>
          </p:cNvPr>
          <p:cNvSpPr>
            <a:spLocks noGrp="1"/>
          </p:cNvSpPr>
          <p:nvPr>
            <p:ph type="ftr" sz="quarter" idx="11"/>
          </p:nvPr>
        </p:nvSpPr>
        <p:spPr/>
        <p:txBody>
          <a:bodyPr/>
          <a:lstStyle/>
          <a:p>
            <a:r>
              <a:rPr lang="en-US"/>
              <a:t>Astronomy in the News - #57 OVERWEIGHT PLANET</a:t>
            </a:r>
          </a:p>
        </p:txBody>
      </p:sp>
      <p:sp>
        <p:nvSpPr>
          <p:cNvPr id="6" name="Slide Number Placeholder 5">
            <a:extLst>
              <a:ext uri="{FF2B5EF4-FFF2-40B4-BE49-F238E27FC236}">
                <a16:creationId xmlns:a16="http://schemas.microsoft.com/office/drawing/2014/main" id="{658B185A-2C42-2F41-BC9B-E36C9848291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540561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731E1-AF8F-A54A-B007-2AE847FB9647}"/>
              </a:ext>
            </a:extLst>
          </p:cNvPr>
          <p:cNvSpPr>
            <a:spLocks noGrp="1"/>
          </p:cNvSpPr>
          <p:nvPr>
            <p:ph type="title"/>
          </p:nvPr>
        </p:nvSpPr>
        <p:spPr>
          <a:xfrm>
            <a:off x="623888" y="1709739"/>
            <a:ext cx="7886700" cy="2852737"/>
          </a:xfrm>
        </p:spPr>
        <p:txBody>
          <a:bodyPr anchor="b"/>
          <a:lstStyle>
            <a:lvl1pPr>
              <a:defRPr sz="45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55A4616-29A0-0843-A674-ACC9E525983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AB5D3DF-0889-D747-88FD-ECB404F66E42}"/>
              </a:ext>
            </a:extLst>
          </p:cNvPr>
          <p:cNvSpPr>
            <a:spLocks noGrp="1"/>
          </p:cNvSpPr>
          <p:nvPr>
            <p:ph type="dt" sz="half" idx="10"/>
          </p:nvPr>
        </p:nvSpPr>
        <p:spPr/>
        <p:txBody>
          <a:bodyPr/>
          <a:lstStyle/>
          <a:p>
            <a:fld id="{099D6873-9A6A-EA46-9798-6856BA900BB6}" type="datetime2">
              <a:rPr lang="en-GB" smtClean="0"/>
              <a:t>Monday, 4 December 2023</a:t>
            </a:fld>
            <a:endParaRPr lang="en-US"/>
          </a:p>
        </p:txBody>
      </p:sp>
      <p:sp>
        <p:nvSpPr>
          <p:cNvPr id="5" name="Footer Placeholder 4">
            <a:extLst>
              <a:ext uri="{FF2B5EF4-FFF2-40B4-BE49-F238E27FC236}">
                <a16:creationId xmlns:a16="http://schemas.microsoft.com/office/drawing/2014/main" id="{4913E29A-911A-254E-AD17-D751F289BA23}"/>
              </a:ext>
            </a:extLst>
          </p:cNvPr>
          <p:cNvSpPr>
            <a:spLocks noGrp="1"/>
          </p:cNvSpPr>
          <p:nvPr>
            <p:ph type="ftr" sz="quarter" idx="11"/>
          </p:nvPr>
        </p:nvSpPr>
        <p:spPr/>
        <p:txBody>
          <a:bodyPr/>
          <a:lstStyle/>
          <a:p>
            <a:r>
              <a:rPr lang="en-US"/>
              <a:t>Astronomy in the News - #57 OVERWEIGHT PLANET</a:t>
            </a:r>
          </a:p>
        </p:txBody>
      </p:sp>
      <p:sp>
        <p:nvSpPr>
          <p:cNvPr id="6" name="Slide Number Placeholder 5">
            <a:extLst>
              <a:ext uri="{FF2B5EF4-FFF2-40B4-BE49-F238E27FC236}">
                <a16:creationId xmlns:a16="http://schemas.microsoft.com/office/drawing/2014/main" id="{9EC00281-9EC0-AA40-97CA-49A86AC317A8}"/>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54947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E742F-727F-7E41-A5B5-66FCA19C7B9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8A1DDB5-CDEC-F54F-80F8-AEAE4AE9E970}"/>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44C89E2-9599-1543-8759-34BFDD8EAAD3}"/>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D297046-0D51-C34D-9B0B-BF8713E65A4B}"/>
              </a:ext>
            </a:extLst>
          </p:cNvPr>
          <p:cNvSpPr>
            <a:spLocks noGrp="1"/>
          </p:cNvSpPr>
          <p:nvPr>
            <p:ph type="dt" sz="half" idx="10"/>
          </p:nvPr>
        </p:nvSpPr>
        <p:spPr/>
        <p:txBody>
          <a:bodyPr/>
          <a:lstStyle/>
          <a:p>
            <a:fld id="{B965ED45-AC48-0F4A-9886-29B4491734F3}" type="datetime2">
              <a:rPr lang="en-GB" smtClean="0"/>
              <a:t>Monday, 4 December 2023</a:t>
            </a:fld>
            <a:endParaRPr lang="en-US"/>
          </a:p>
        </p:txBody>
      </p:sp>
      <p:sp>
        <p:nvSpPr>
          <p:cNvPr id="6" name="Footer Placeholder 5">
            <a:extLst>
              <a:ext uri="{FF2B5EF4-FFF2-40B4-BE49-F238E27FC236}">
                <a16:creationId xmlns:a16="http://schemas.microsoft.com/office/drawing/2014/main" id="{0AB446C2-C4AB-DD45-9D24-735647035790}"/>
              </a:ext>
            </a:extLst>
          </p:cNvPr>
          <p:cNvSpPr>
            <a:spLocks noGrp="1"/>
          </p:cNvSpPr>
          <p:nvPr>
            <p:ph type="ftr" sz="quarter" idx="11"/>
          </p:nvPr>
        </p:nvSpPr>
        <p:spPr/>
        <p:txBody>
          <a:bodyPr/>
          <a:lstStyle/>
          <a:p>
            <a:r>
              <a:rPr lang="en-US"/>
              <a:t>Astronomy in the News - #57 OVERWEIGHT PLANET</a:t>
            </a:r>
          </a:p>
        </p:txBody>
      </p:sp>
      <p:sp>
        <p:nvSpPr>
          <p:cNvPr id="7" name="Slide Number Placeholder 6">
            <a:extLst>
              <a:ext uri="{FF2B5EF4-FFF2-40B4-BE49-F238E27FC236}">
                <a16:creationId xmlns:a16="http://schemas.microsoft.com/office/drawing/2014/main" id="{813E35E2-FF8F-3A4A-92EB-1804630319AA}"/>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724651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4F2DC-7E64-8044-B475-C32A0F31FDF7}"/>
              </a:ext>
            </a:extLst>
          </p:cNvPr>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9A1D0D-4AA2-A54E-93E9-471D5634782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036387D2-FEC9-7C42-85CA-599E4949E68F}"/>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FA2EE56-0C94-8244-A373-2D2E28F3AE4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DF6DF7ED-08F7-6B47-8FD7-9BB9A68FB80F}"/>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EC59C80-6EDE-5740-9198-12799B41D96E}"/>
              </a:ext>
            </a:extLst>
          </p:cNvPr>
          <p:cNvSpPr>
            <a:spLocks noGrp="1"/>
          </p:cNvSpPr>
          <p:nvPr>
            <p:ph type="dt" sz="half" idx="10"/>
          </p:nvPr>
        </p:nvSpPr>
        <p:spPr/>
        <p:txBody>
          <a:bodyPr/>
          <a:lstStyle/>
          <a:p>
            <a:fld id="{7EE58A69-8722-0643-9116-701AB8DB71DF}" type="datetime2">
              <a:rPr lang="en-GB" smtClean="0"/>
              <a:t>Monday, 4 December 2023</a:t>
            </a:fld>
            <a:endParaRPr lang="en-US"/>
          </a:p>
        </p:txBody>
      </p:sp>
      <p:sp>
        <p:nvSpPr>
          <p:cNvPr id="8" name="Footer Placeholder 7">
            <a:extLst>
              <a:ext uri="{FF2B5EF4-FFF2-40B4-BE49-F238E27FC236}">
                <a16:creationId xmlns:a16="http://schemas.microsoft.com/office/drawing/2014/main" id="{732A85C5-11B4-5047-B001-751E75DEF82B}"/>
              </a:ext>
            </a:extLst>
          </p:cNvPr>
          <p:cNvSpPr>
            <a:spLocks noGrp="1"/>
          </p:cNvSpPr>
          <p:nvPr>
            <p:ph type="ftr" sz="quarter" idx="11"/>
          </p:nvPr>
        </p:nvSpPr>
        <p:spPr/>
        <p:txBody>
          <a:bodyPr/>
          <a:lstStyle/>
          <a:p>
            <a:r>
              <a:rPr lang="en-US"/>
              <a:t>Astronomy in the News - #57 OVERWEIGHT PLANET</a:t>
            </a:r>
          </a:p>
        </p:txBody>
      </p:sp>
      <p:sp>
        <p:nvSpPr>
          <p:cNvPr id="9" name="Slide Number Placeholder 8">
            <a:extLst>
              <a:ext uri="{FF2B5EF4-FFF2-40B4-BE49-F238E27FC236}">
                <a16:creationId xmlns:a16="http://schemas.microsoft.com/office/drawing/2014/main" id="{1B76D41C-9CC7-E244-933C-749EB4D53D4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265718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68692-EF30-1E47-B959-EDE4B9AD3F6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A8B2E2B-21D2-AB45-B599-8CD042539D27}"/>
              </a:ext>
            </a:extLst>
          </p:cNvPr>
          <p:cNvSpPr>
            <a:spLocks noGrp="1"/>
          </p:cNvSpPr>
          <p:nvPr>
            <p:ph type="dt" sz="half" idx="10"/>
          </p:nvPr>
        </p:nvSpPr>
        <p:spPr/>
        <p:txBody>
          <a:bodyPr/>
          <a:lstStyle/>
          <a:p>
            <a:fld id="{8A65BF47-F6A9-BD4A-B5F7-6264ECA0778E}" type="datetime2">
              <a:rPr lang="en-GB" smtClean="0"/>
              <a:t>Monday, 4 December 2023</a:t>
            </a:fld>
            <a:endParaRPr lang="en-US"/>
          </a:p>
        </p:txBody>
      </p:sp>
      <p:sp>
        <p:nvSpPr>
          <p:cNvPr id="4" name="Footer Placeholder 3">
            <a:extLst>
              <a:ext uri="{FF2B5EF4-FFF2-40B4-BE49-F238E27FC236}">
                <a16:creationId xmlns:a16="http://schemas.microsoft.com/office/drawing/2014/main" id="{938F43DF-0E22-F94D-B176-45CD806BF22F}"/>
              </a:ext>
            </a:extLst>
          </p:cNvPr>
          <p:cNvSpPr>
            <a:spLocks noGrp="1"/>
          </p:cNvSpPr>
          <p:nvPr>
            <p:ph type="ftr" sz="quarter" idx="11"/>
          </p:nvPr>
        </p:nvSpPr>
        <p:spPr/>
        <p:txBody>
          <a:bodyPr/>
          <a:lstStyle/>
          <a:p>
            <a:r>
              <a:rPr lang="en-US"/>
              <a:t>Astronomy in the News - #57 OVERWEIGHT PLANET</a:t>
            </a:r>
          </a:p>
        </p:txBody>
      </p:sp>
      <p:sp>
        <p:nvSpPr>
          <p:cNvPr id="5" name="Slide Number Placeholder 4">
            <a:extLst>
              <a:ext uri="{FF2B5EF4-FFF2-40B4-BE49-F238E27FC236}">
                <a16:creationId xmlns:a16="http://schemas.microsoft.com/office/drawing/2014/main" id="{885A7270-F0E2-204A-A74A-6FE6722B099A}"/>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1215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08BCB4-21D1-E74A-B051-C8EFB79A6AAE}"/>
              </a:ext>
            </a:extLst>
          </p:cNvPr>
          <p:cNvSpPr>
            <a:spLocks noGrp="1"/>
          </p:cNvSpPr>
          <p:nvPr>
            <p:ph type="dt" sz="half" idx="10"/>
          </p:nvPr>
        </p:nvSpPr>
        <p:spPr/>
        <p:txBody>
          <a:bodyPr/>
          <a:lstStyle/>
          <a:p>
            <a:fld id="{01AC3A76-69BD-1E40-B42D-103D03A8C33C}" type="datetime2">
              <a:rPr lang="en-GB" smtClean="0"/>
              <a:t>Monday, 4 December 2023</a:t>
            </a:fld>
            <a:endParaRPr lang="en-US"/>
          </a:p>
        </p:txBody>
      </p:sp>
      <p:sp>
        <p:nvSpPr>
          <p:cNvPr id="3" name="Footer Placeholder 2">
            <a:extLst>
              <a:ext uri="{FF2B5EF4-FFF2-40B4-BE49-F238E27FC236}">
                <a16:creationId xmlns:a16="http://schemas.microsoft.com/office/drawing/2014/main" id="{31952646-646E-4D41-B2F3-75D0AEF2E365}"/>
              </a:ext>
            </a:extLst>
          </p:cNvPr>
          <p:cNvSpPr>
            <a:spLocks noGrp="1"/>
          </p:cNvSpPr>
          <p:nvPr>
            <p:ph type="ftr" sz="quarter" idx="11"/>
          </p:nvPr>
        </p:nvSpPr>
        <p:spPr/>
        <p:txBody>
          <a:bodyPr/>
          <a:lstStyle/>
          <a:p>
            <a:r>
              <a:rPr lang="en-US"/>
              <a:t>Astronomy in the News - #57 OVERWEIGHT PLANET</a:t>
            </a:r>
          </a:p>
        </p:txBody>
      </p:sp>
      <p:sp>
        <p:nvSpPr>
          <p:cNvPr id="4" name="Slide Number Placeholder 3">
            <a:extLst>
              <a:ext uri="{FF2B5EF4-FFF2-40B4-BE49-F238E27FC236}">
                <a16:creationId xmlns:a16="http://schemas.microsoft.com/office/drawing/2014/main" id="{2AE2B3F7-B761-2D42-94B3-B9E0AC9D75F8}"/>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045618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F58F8-46D0-F446-B9BD-078D65842186}"/>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5DCC110-3B8A-264C-89E3-9DE8BC9CCF9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35AD943-32DD-254D-AAFE-41965DF49FE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25B0D057-AFEA-6D4D-81D0-DA3DA9BB73AB}"/>
              </a:ext>
            </a:extLst>
          </p:cNvPr>
          <p:cNvSpPr>
            <a:spLocks noGrp="1"/>
          </p:cNvSpPr>
          <p:nvPr>
            <p:ph type="dt" sz="half" idx="10"/>
          </p:nvPr>
        </p:nvSpPr>
        <p:spPr/>
        <p:txBody>
          <a:bodyPr/>
          <a:lstStyle/>
          <a:p>
            <a:fld id="{35BC5A0E-2037-B149-AECB-D988C7C37116}" type="datetime2">
              <a:rPr lang="en-GB" smtClean="0"/>
              <a:t>Monday, 4 December 2023</a:t>
            </a:fld>
            <a:endParaRPr lang="en-US"/>
          </a:p>
        </p:txBody>
      </p:sp>
      <p:sp>
        <p:nvSpPr>
          <p:cNvPr id="6" name="Footer Placeholder 5">
            <a:extLst>
              <a:ext uri="{FF2B5EF4-FFF2-40B4-BE49-F238E27FC236}">
                <a16:creationId xmlns:a16="http://schemas.microsoft.com/office/drawing/2014/main" id="{088781FC-F701-F74A-B5A0-27AB17B77E1F}"/>
              </a:ext>
            </a:extLst>
          </p:cNvPr>
          <p:cNvSpPr>
            <a:spLocks noGrp="1"/>
          </p:cNvSpPr>
          <p:nvPr>
            <p:ph type="ftr" sz="quarter" idx="11"/>
          </p:nvPr>
        </p:nvSpPr>
        <p:spPr/>
        <p:txBody>
          <a:bodyPr/>
          <a:lstStyle/>
          <a:p>
            <a:r>
              <a:rPr lang="en-US"/>
              <a:t>Astronomy in the News - #57 OVERWEIGHT PLANET</a:t>
            </a:r>
          </a:p>
        </p:txBody>
      </p:sp>
      <p:sp>
        <p:nvSpPr>
          <p:cNvPr id="7" name="Slide Number Placeholder 6">
            <a:extLst>
              <a:ext uri="{FF2B5EF4-FFF2-40B4-BE49-F238E27FC236}">
                <a16:creationId xmlns:a16="http://schemas.microsoft.com/office/drawing/2014/main" id="{67CC0671-65C0-2541-9AB9-C0A686CF5D06}"/>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400139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D212A-29EA-E04F-90D2-5FBE3722E707}"/>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15A4DE7-4305-4644-8110-9D403ACE455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244DA9F-454B-F341-8304-80E59C94E4B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D3EC27A8-D229-3E4D-A055-778F5E859F18}"/>
              </a:ext>
            </a:extLst>
          </p:cNvPr>
          <p:cNvSpPr>
            <a:spLocks noGrp="1"/>
          </p:cNvSpPr>
          <p:nvPr>
            <p:ph type="dt" sz="half" idx="10"/>
          </p:nvPr>
        </p:nvSpPr>
        <p:spPr/>
        <p:txBody>
          <a:bodyPr/>
          <a:lstStyle/>
          <a:p>
            <a:fld id="{1E9F9972-1A5C-A34C-91CD-9471FE4842C5}" type="datetime2">
              <a:rPr lang="en-GB" smtClean="0"/>
              <a:t>Monday, 4 December 2023</a:t>
            </a:fld>
            <a:endParaRPr lang="en-US"/>
          </a:p>
        </p:txBody>
      </p:sp>
      <p:sp>
        <p:nvSpPr>
          <p:cNvPr id="6" name="Footer Placeholder 5">
            <a:extLst>
              <a:ext uri="{FF2B5EF4-FFF2-40B4-BE49-F238E27FC236}">
                <a16:creationId xmlns:a16="http://schemas.microsoft.com/office/drawing/2014/main" id="{7D675609-BFF8-0949-AC2F-70000632294B}"/>
              </a:ext>
            </a:extLst>
          </p:cNvPr>
          <p:cNvSpPr>
            <a:spLocks noGrp="1"/>
          </p:cNvSpPr>
          <p:nvPr>
            <p:ph type="ftr" sz="quarter" idx="11"/>
          </p:nvPr>
        </p:nvSpPr>
        <p:spPr/>
        <p:txBody>
          <a:bodyPr/>
          <a:lstStyle/>
          <a:p>
            <a:r>
              <a:rPr lang="en-US"/>
              <a:t>Astronomy in the News - #57 OVERWEIGHT PLANET</a:t>
            </a:r>
          </a:p>
        </p:txBody>
      </p:sp>
      <p:sp>
        <p:nvSpPr>
          <p:cNvPr id="7" name="Slide Number Placeholder 6">
            <a:extLst>
              <a:ext uri="{FF2B5EF4-FFF2-40B4-BE49-F238E27FC236}">
                <a16:creationId xmlns:a16="http://schemas.microsoft.com/office/drawing/2014/main" id="{C5362A83-3A3F-A341-B111-370D5656AD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132234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202B9-32A3-7743-BEF9-43503F57521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E807F90-A951-454E-B90E-6666EAB7C18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EF42C40-28D5-0D40-8361-6F5A8555F088}"/>
              </a:ext>
            </a:extLst>
          </p:cNvPr>
          <p:cNvSpPr>
            <a:spLocks noGrp="1"/>
          </p:cNvSpPr>
          <p:nvPr>
            <p:ph type="dt" sz="half" idx="10"/>
          </p:nvPr>
        </p:nvSpPr>
        <p:spPr/>
        <p:txBody>
          <a:bodyPr/>
          <a:lstStyle/>
          <a:p>
            <a:fld id="{B47E2C21-DFEA-4540-8F1E-092BBFC5BC6E}" type="datetime2">
              <a:rPr lang="en-GB" smtClean="0"/>
              <a:t>Monday, 4 December 2023</a:t>
            </a:fld>
            <a:endParaRPr lang="en-US"/>
          </a:p>
        </p:txBody>
      </p:sp>
      <p:sp>
        <p:nvSpPr>
          <p:cNvPr id="5" name="Footer Placeholder 4">
            <a:extLst>
              <a:ext uri="{FF2B5EF4-FFF2-40B4-BE49-F238E27FC236}">
                <a16:creationId xmlns:a16="http://schemas.microsoft.com/office/drawing/2014/main" id="{E7309689-871C-6348-9087-07EF78191071}"/>
              </a:ext>
            </a:extLst>
          </p:cNvPr>
          <p:cNvSpPr>
            <a:spLocks noGrp="1"/>
          </p:cNvSpPr>
          <p:nvPr>
            <p:ph type="ftr" sz="quarter" idx="11"/>
          </p:nvPr>
        </p:nvSpPr>
        <p:spPr/>
        <p:txBody>
          <a:bodyPr/>
          <a:lstStyle/>
          <a:p>
            <a:r>
              <a:rPr lang="en-US"/>
              <a:t>Astronomy in the News - #57 OVERWEIGHT PLANET</a:t>
            </a:r>
          </a:p>
        </p:txBody>
      </p:sp>
      <p:sp>
        <p:nvSpPr>
          <p:cNvPr id="6" name="Slide Number Placeholder 5">
            <a:extLst>
              <a:ext uri="{FF2B5EF4-FFF2-40B4-BE49-F238E27FC236}">
                <a16:creationId xmlns:a16="http://schemas.microsoft.com/office/drawing/2014/main" id="{AADADF76-EDC0-0F4A-9BCB-3E24C5C6E4E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873908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FAA266-8BD0-7149-BCB8-014357012D24}"/>
              </a:ext>
            </a:extLst>
          </p:cNvPr>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4DA19A4-4122-6448-99EE-8F552508F489}"/>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CC7E9BD-03E8-5848-8E2F-6659612EADF2}"/>
              </a:ext>
            </a:extLst>
          </p:cNvPr>
          <p:cNvSpPr>
            <a:spLocks noGrp="1"/>
          </p:cNvSpPr>
          <p:nvPr>
            <p:ph type="dt" sz="half" idx="10"/>
          </p:nvPr>
        </p:nvSpPr>
        <p:spPr/>
        <p:txBody>
          <a:bodyPr/>
          <a:lstStyle/>
          <a:p>
            <a:fld id="{A98CC926-DB4D-0A44-8019-ADB19FACE664}" type="datetime2">
              <a:rPr lang="en-GB" smtClean="0"/>
              <a:t>Monday, 4 December 2023</a:t>
            </a:fld>
            <a:endParaRPr lang="en-US"/>
          </a:p>
        </p:txBody>
      </p:sp>
      <p:sp>
        <p:nvSpPr>
          <p:cNvPr id="5" name="Footer Placeholder 4">
            <a:extLst>
              <a:ext uri="{FF2B5EF4-FFF2-40B4-BE49-F238E27FC236}">
                <a16:creationId xmlns:a16="http://schemas.microsoft.com/office/drawing/2014/main" id="{60BBC478-40E3-EC44-ACE7-DBC4BEDC03FD}"/>
              </a:ext>
            </a:extLst>
          </p:cNvPr>
          <p:cNvSpPr>
            <a:spLocks noGrp="1"/>
          </p:cNvSpPr>
          <p:nvPr>
            <p:ph type="ftr" sz="quarter" idx="11"/>
          </p:nvPr>
        </p:nvSpPr>
        <p:spPr/>
        <p:txBody>
          <a:bodyPr/>
          <a:lstStyle/>
          <a:p>
            <a:r>
              <a:rPr lang="en-US"/>
              <a:t>Astronomy in the News - #57 OVERWEIGHT PLANET</a:t>
            </a:r>
          </a:p>
        </p:txBody>
      </p:sp>
      <p:sp>
        <p:nvSpPr>
          <p:cNvPr id="6" name="Slide Number Placeholder 5">
            <a:extLst>
              <a:ext uri="{FF2B5EF4-FFF2-40B4-BE49-F238E27FC236}">
                <a16:creationId xmlns:a16="http://schemas.microsoft.com/office/drawing/2014/main" id="{2DCDB395-77ED-5043-908D-50305C9AA18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139369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75573E-1306-9C47-8236-BA798CCE4E2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3A57D1D-ED3C-E542-9D07-BB0707E8710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0B35A55-EE36-2240-AF43-74037033C36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D3CD53D-17A9-4A44-B988-A37A2514CA96}" type="datetime2">
              <a:rPr lang="en-GB" smtClean="0"/>
              <a:t>Monday, 4 December 2023</a:t>
            </a:fld>
            <a:endParaRPr lang="en-US" cap="all" dirty="0"/>
          </a:p>
        </p:txBody>
      </p:sp>
      <p:sp>
        <p:nvSpPr>
          <p:cNvPr id="5" name="Footer Placeholder 4">
            <a:extLst>
              <a:ext uri="{FF2B5EF4-FFF2-40B4-BE49-F238E27FC236}">
                <a16:creationId xmlns:a16="http://schemas.microsoft.com/office/drawing/2014/main" id="{12D93F6D-FE6D-E746-A07E-7A42A702D34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lgn="l"/>
            <a:r>
              <a:rPr lang="en-US"/>
              <a:t>Astronomy in the News - #57 OVERWEIGHT PLANET</a:t>
            </a:r>
          </a:p>
        </p:txBody>
      </p:sp>
      <p:sp>
        <p:nvSpPr>
          <p:cNvPr id="6" name="Slide Number Placeholder 5">
            <a:extLst>
              <a:ext uri="{FF2B5EF4-FFF2-40B4-BE49-F238E27FC236}">
                <a16:creationId xmlns:a16="http://schemas.microsoft.com/office/drawing/2014/main" id="{58B600E7-C134-0644-9492-3EDEB83A9A2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485948127"/>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Milky Way over the Pacific Ocean">
            <a:extLst>
              <a:ext uri="{FF2B5EF4-FFF2-40B4-BE49-F238E27FC236}">
                <a16:creationId xmlns:a16="http://schemas.microsoft.com/office/drawing/2014/main" id="{57B7196E-3610-1045-A37C-2B4F6438D7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06" r="19361"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08194B1-6F49-014B-BD9C-F71F883CD063}"/>
              </a:ext>
            </a:extLst>
          </p:cNvPr>
          <p:cNvSpPr>
            <a:spLocks noGrp="1"/>
          </p:cNvSpPr>
          <p:nvPr>
            <p:ph type="ctrTitle"/>
          </p:nvPr>
        </p:nvSpPr>
        <p:spPr>
          <a:xfrm>
            <a:off x="5000073" y="620486"/>
            <a:ext cx="4008665" cy="4062547"/>
          </a:xfrm>
        </p:spPr>
        <p:txBody>
          <a:bodyPr anchor="b">
            <a:normAutofit/>
          </a:bodyPr>
          <a:lstStyle/>
          <a:p>
            <a:pPr algn="l"/>
            <a:r>
              <a:rPr lang="en-US" sz="3700" dirty="0">
                <a:solidFill>
                  <a:schemeClr val="bg1"/>
                </a:solidFill>
              </a:rPr>
              <a:t>ASTRONOMY IN THE NEWS</a:t>
            </a:r>
          </a:p>
        </p:txBody>
      </p:sp>
      <p:sp>
        <p:nvSpPr>
          <p:cNvPr id="3" name="Subtitle 2">
            <a:extLst>
              <a:ext uri="{FF2B5EF4-FFF2-40B4-BE49-F238E27FC236}">
                <a16:creationId xmlns:a16="http://schemas.microsoft.com/office/drawing/2014/main" id="{4D3A7A80-6B36-D548-8D12-BB89AF96AC34}"/>
              </a:ext>
            </a:extLst>
          </p:cNvPr>
          <p:cNvSpPr>
            <a:spLocks noGrp="1"/>
          </p:cNvSpPr>
          <p:nvPr>
            <p:ph type="subTitle" idx="1"/>
          </p:nvPr>
        </p:nvSpPr>
        <p:spPr>
          <a:xfrm>
            <a:off x="5006067" y="4737697"/>
            <a:ext cx="3585755" cy="1136468"/>
          </a:xfrm>
        </p:spPr>
        <p:txBody>
          <a:bodyPr>
            <a:normAutofit/>
          </a:bodyPr>
          <a:lstStyle/>
          <a:p>
            <a:pPr algn="l"/>
            <a:r>
              <a:rPr lang="en-US" dirty="0">
                <a:solidFill>
                  <a:schemeClr val="bg1"/>
                </a:solidFill>
              </a:rPr>
              <a:t>#57 – OVERWEIGHT PLANET</a:t>
            </a:r>
          </a:p>
        </p:txBody>
      </p:sp>
    </p:spTree>
    <p:extLst>
      <p:ext uri="{BB962C8B-B14F-4D97-AF65-F5344CB8AC3E}">
        <p14:creationId xmlns:p14="http://schemas.microsoft.com/office/powerpoint/2010/main" val="4065545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a:bodyPr>
          <a:lstStyle/>
          <a:p>
            <a:r>
              <a:rPr lang="en-US" sz="6000" dirty="0">
                <a:solidFill>
                  <a:schemeClr val="bg1"/>
                </a:solidFill>
              </a:rPr>
              <a:t>Planet Formation</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4670253" cy="365125"/>
          </a:xfrm>
        </p:spPr>
        <p:txBody>
          <a:bodyPr/>
          <a:lstStyle/>
          <a:p>
            <a:pPr algn="l"/>
            <a:r>
              <a:rPr lang="en-US" sz="1400" dirty="0"/>
              <a:t>Astronomy in the News - #57 OVERWEIGHT PLANET</a:t>
            </a:r>
          </a:p>
        </p:txBody>
      </p:sp>
      <p:pic>
        <p:nvPicPr>
          <p:cNvPr id="1026" name="Picture 2" descr="Planetary disk">
            <a:extLst>
              <a:ext uri="{FF2B5EF4-FFF2-40B4-BE49-F238E27FC236}">
                <a16:creationId xmlns:a16="http://schemas.microsoft.com/office/drawing/2014/main" id="{A2C50C70-D94D-F48A-A2AF-57879F3B90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463" y="1540422"/>
            <a:ext cx="5349766" cy="300924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6D15E7E-80D8-D2BB-FD50-A0A1C98479FC}"/>
              </a:ext>
            </a:extLst>
          </p:cNvPr>
          <p:cNvSpPr txBox="1"/>
          <p:nvPr/>
        </p:nvSpPr>
        <p:spPr>
          <a:xfrm>
            <a:off x="122463" y="4241888"/>
            <a:ext cx="3736427" cy="307777"/>
          </a:xfrm>
          <a:prstGeom prst="rect">
            <a:avLst/>
          </a:prstGeom>
          <a:noFill/>
        </p:spPr>
        <p:txBody>
          <a:bodyPr wrap="square" rtlCol="0">
            <a:spAutoFit/>
          </a:bodyPr>
          <a:lstStyle/>
          <a:p>
            <a:r>
              <a:rPr lang="en-US" sz="1400" dirty="0">
                <a:solidFill>
                  <a:schemeClr val="bg1"/>
                </a:solidFill>
              </a:rPr>
              <a:t>Credit: NASA</a:t>
            </a:r>
          </a:p>
        </p:txBody>
      </p:sp>
      <p:pic>
        <p:nvPicPr>
          <p:cNvPr id="1028" name="Picture 4" descr="undefined">
            <a:extLst>
              <a:ext uri="{FF2B5EF4-FFF2-40B4-BE49-F238E27FC236}">
                <a16:creationId xmlns:a16="http://schemas.microsoft.com/office/drawing/2014/main" id="{9C815B6F-5838-5090-897F-0A9EDC94F2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2716" y="1860331"/>
            <a:ext cx="4241888" cy="424188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0BF444B-10CB-BB62-A33A-26DA33EFC0F5}"/>
              </a:ext>
            </a:extLst>
          </p:cNvPr>
          <p:cNvSpPr txBox="1"/>
          <p:nvPr/>
        </p:nvSpPr>
        <p:spPr>
          <a:xfrm>
            <a:off x="5407573" y="5645019"/>
            <a:ext cx="3736427" cy="307777"/>
          </a:xfrm>
          <a:prstGeom prst="rect">
            <a:avLst/>
          </a:prstGeom>
          <a:noFill/>
        </p:spPr>
        <p:txBody>
          <a:bodyPr wrap="square" rtlCol="0">
            <a:spAutoFit/>
          </a:bodyPr>
          <a:lstStyle/>
          <a:p>
            <a:r>
              <a:rPr lang="en-US" sz="1400" dirty="0">
                <a:solidFill>
                  <a:schemeClr val="bg1"/>
                </a:solidFill>
              </a:rPr>
              <a:t>Credit: ALMA/ESO/NAOJ/NRAO</a:t>
            </a:r>
          </a:p>
        </p:txBody>
      </p:sp>
    </p:spTree>
    <p:extLst>
      <p:ext uri="{BB962C8B-B14F-4D97-AF65-F5344CB8AC3E}">
        <p14:creationId xmlns:p14="http://schemas.microsoft.com/office/powerpoint/2010/main" val="3439051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Artistic rendering of the mass comparison of LHS 3154 system and our own Earth and sun. ">
            <a:extLst>
              <a:ext uri="{FF2B5EF4-FFF2-40B4-BE49-F238E27FC236}">
                <a16:creationId xmlns:a16="http://schemas.microsoft.com/office/drawing/2014/main" id="{BE78523D-A409-E0EE-2671-3AFC75A93B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395" y="1027907"/>
            <a:ext cx="5120508" cy="30723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a:bodyPr>
          <a:lstStyle/>
          <a:p>
            <a:r>
              <a:rPr lang="en-US" sz="6000" dirty="0">
                <a:solidFill>
                  <a:schemeClr val="bg1"/>
                </a:solidFill>
              </a:rPr>
              <a:t>Overweight Planet</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4" y="6310311"/>
            <a:ext cx="4743826" cy="365125"/>
          </a:xfrm>
        </p:spPr>
        <p:txBody>
          <a:bodyPr/>
          <a:lstStyle/>
          <a:p>
            <a:pPr algn="l"/>
            <a:r>
              <a:rPr lang="en-US" sz="1400" dirty="0"/>
              <a:t>Astronomy in the News - #57 OVERWEIGHT PLANET</a:t>
            </a:r>
          </a:p>
        </p:txBody>
      </p:sp>
      <p:pic>
        <p:nvPicPr>
          <p:cNvPr id="4" name="Picture 3">
            <a:extLst>
              <a:ext uri="{FF2B5EF4-FFF2-40B4-BE49-F238E27FC236}">
                <a16:creationId xmlns:a16="http://schemas.microsoft.com/office/drawing/2014/main" id="{3336C1EE-18CD-E370-A9F6-8CABC047D9AA}"/>
              </a:ext>
            </a:extLst>
          </p:cNvPr>
          <p:cNvPicPr>
            <a:picLocks noChangeAspect="1"/>
          </p:cNvPicPr>
          <p:nvPr/>
        </p:nvPicPr>
        <p:blipFill>
          <a:blip r:embed="rId3"/>
          <a:stretch>
            <a:fillRect/>
          </a:stretch>
        </p:blipFill>
        <p:spPr>
          <a:xfrm>
            <a:off x="3570283" y="3342512"/>
            <a:ext cx="5573717" cy="3150361"/>
          </a:xfrm>
          <a:prstGeom prst="rect">
            <a:avLst/>
          </a:prstGeom>
        </p:spPr>
      </p:pic>
      <p:sp>
        <p:nvSpPr>
          <p:cNvPr id="5" name="TextBox 4">
            <a:extLst>
              <a:ext uri="{FF2B5EF4-FFF2-40B4-BE49-F238E27FC236}">
                <a16:creationId xmlns:a16="http://schemas.microsoft.com/office/drawing/2014/main" id="{2AC71984-2D44-5787-9FD1-4A42F8BC9FBE}"/>
              </a:ext>
            </a:extLst>
          </p:cNvPr>
          <p:cNvSpPr txBox="1"/>
          <p:nvPr/>
        </p:nvSpPr>
        <p:spPr>
          <a:xfrm>
            <a:off x="122463" y="4241888"/>
            <a:ext cx="3736427" cy="307777"/>
          </a:xfrm>
          <a:prstGeom prst="rect">
            <a:avLst/>
          </a:prstGeom>
          <a:noFill/>
        </p:spPr>
        <p:txBody>
          <a:bodyPr wrap="square" rtlCol="0">
            <a:spAutoFit/>
          </a:bodyPr>
          <a:lstStyle/>
          <a:p>
            <a:r>
              <a:rPr lang="en-US" sz="1400" dirty="0">
                <a:solidFill>
                  <a:schemeClr val="bg1"/>
                </a:solidFill>
              </a:rPr>
              <a:t>Credit: Penn State University</a:t>
            </a:r>
          </a:p>
        </p:txBody>
      </p:sp>
      <p:sp>
        <p:nvSpPr>
          <p:cNvPr id="6" name="TextBox 5">
            <a:extLst>
              <a:ext uri="{FF2B5EF4-FFF2-40B4-BE49-F238E27FC236}">
                <a16:creationId xmlns:a16="http://schemas.microsoft.com/office/drawing/2014/main" id="{72139F8F-CA38-9518-A1E3-60BD5D588B2C}"/>
              </a:ext>
            </a:extLst>
          </p:cNvPr>
          <p:cNvSpPr txBox="1"/>
          <p:nvPr/>
        </p:nvSpPr>
        <p:spPr>
          <a:xfrm>
            <a:off x="6732301" y="3034735"/>
            <a:ext cx="3736427" cy="307777"/>
          </a:xfrm>
          <a:prstGeom prst="rect">
            <a:avLst/>
          </a:prstGeom>
          <a:noFill/>
        </p:spPr>
        <p:txBody>
          <a:bodyPr wrap="square" rtlCol="0">
            <a:spAutoFit/>
          </a:bodyPr>
          <a:lstStyle/>
          <a:p>
            <a:r>
              <a:rPr lang="en-US" sz="1400" dirty="0">
                <a:solidFill>
                  <a:schemeClr val="bg1"/>
                </a:solidFill>
              </a:rPr>
              <a:t>Credit: Stefansson et al. (2023)</a:t>
            </a:r>
          </a:p>
        </p:txBody>
      </p:sp>
    </p:spTree>
    <p:extLst>
      <p:ext uri="{BB962C8B-B14F-4D97-AF65-F5344CB8AC3E}">
        <p14:creationId xmlns:p14="http://schemas.microsoft.com/office/powerpoint/2010/main" val="2586592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fontScale="90000"/>
          </a:bodyPr>
          <a:lstStyle/>
          <a:p>
            <a:r>
              <a:rPr lang="en-US" sz="6000" dirty="0">
                <a:solidFill>
                  <a:schemeClr val="bg1"/>
                </a:solidFill>
              </a:rPr>
              <a:t>Confirm the orbital radius</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4228819" cy="365125"/>
          </a:xfrm>
        </p:spPr>
        <p:txBody>
          <a:bodyPr/>
          <a:lstStyle/>
          <a:p>
            <a:pPr algn="l"/>
            <a:r>
              <a:rPr lang="en-US" sz="1400" dirty="0"/>
              <a:t>Astronomy in the News - #57 OVERWEIGHT PLANET</a:t>
            </a:r>
          </a:p>
        </p:txBody>
      </p:sp>
      <p:sp>
        <p:nvSpPr>
          <p:cNvPr id="4" name="TextBox 3">
            <a:extLst>
              <a:ext uri="{FF2B5EF4-FFF2-40B4-BE49-F238E27FC236}">
                <a16:creationId xmlns:a16="http://schemas.microsoft.com/office/drawing/2014/main" id="{E2FAAC70-CF6B-865D-E435-4F8D15A9334A}"/>
              </a:ext>
            </a:extLst>
          </p:cNvPr>
          <p:cNvSpPr txBox="1"/>
          <p:nvPr/>
        </p:nvSpPr>
        <p:spPr>
          <a:xfrm>
            <a:off x="714702" y="1690689"/>
            <a:ext cx="7800647" cy="923330"/>
          </a:xfrm>
          <a:prstGeom prst="rect">
            <a:avLst/>
          </a:prstGeom>
          <a:noFill/>
        </p:spPr>
        <p:txBody>
          <a:bodyPr wrap="square" rtlCol="0">
            <a:spAutoFit/>
          </a:bodyPr>
          <a:lstStyle/>
          <a:p>
            <a:r>
              <a:rPr lang="en-US" dirty="0">
                <a:solidFill>
                  <a:schemeClr val="bg1"/>
                </a:solidFill>
              </a:rPr>
              <a:t>Given the orbital time and the mass of the star, can you calculate the orbital radius of LHS 3154b? These three quantities are related through Kepler’s Third Law which is given by the following formula:</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6B1A7F6D-8D49-0E40-0598-A3C268B8D645}"/>
                  </a:ext>
                </a:extLst>
              </p:cNvPr>
              <p:cNvSpPr txBox="1"/>
              <p:nvPr/>
            </p:nvSpPr>
            <p:spPr>
              <a:xfrm>
                <a:off x="3214851" y="2818059"/>
                <a:ext cx="2367456" cy="720775"/>
              </a:xfrm>
              <a:prstGeom prst="rect">
                <a:avLst/>
              </a:prstGeom>
              <a:noFill/>
            </p:spPr>
            <p:txBody>
              <a:bodyPr wrap="square" lIns="0" tIns="0" rIns="0" bIns="0" rtlCol="0">
                <a:spAutoFit/>
              </a:bodyPr>
              <a:lstStyle/>
              <a:p>
                <a14:m>
                  <m:oMath xmlns:m="http://schemas.openxmlformats.org/officeDocument/2006/math">
                    <m:sSup>
                      <m:sSupPr>
                        <m:ctrlPr>
                          <a:rPr lang="en-GB" sz="3000" b="0" i="1" smtClean="0">
                            <a:solidFill>
                              <a:schemeClr val="bg1"/>
                            </a:solidFill>
                            <a:latin typeface="Cambria Math" panose="02040503050406030204" pitchFamily="18" charset="0"/>
                          </a:rPr>
                        </m:ctrlPr>
                      </m:sSupPr>
                      <m:e>
                        <m:r>
                          <a:rPr lang="en-GB" sz="3000" b="0" i="1" smtClean="0">
                            <a:solidFill>
                              <a:schemeClr val="bg1"/>
                            </a:solidFill>
                            <a:latin typeface="Cambria Math" panose="02040503050406030204" pitchFamily="18" charset="0"/>
                          </a:rPr>
                          <m:t>𝑇</m:t>
                        </m:r>
                      </m:e>
                      <m:sup>
                        <m:r>
                          <a:rPr lang="en-GB" sz="3000" b="0" i="1" smtClean="0">
                            <a:solidFill>
                              <a:schemeClr val="bg1"/>
                            </a:solidFill>
                            <a:latin typeface="Cambria Math" panose="02040503050406030204" pitchFamily="18" charset="0"/>
                          </a:rPr>
                          <m:t>2</m:t>
                        </m:r>
                      </m:sup>
                    </m:sSup>
                    <m:r>
                      <a:rPr lang="en-GB" sz="3000" b="0" i="1" smtClean="0">
                        <a:solidFill>
                          <a:schemeClr val="bg1"/>
                        </a:solidFill>
                        <a:latin typeface="Cambria Math" panose="02040503050406030204" pitchFamily="18" charset="0"/>
                      </a:rPr>
                      <m:t>=</m:t>
                    </m:r>
                    <m:f>
                      <m:fPr>
                        <m:ctrlPr>
                          <a:rPr lang="en-GB" sz="3000" b="0" i="1" smtClean="0">
                            <a:solidFill>
                              <a:schemeClr val="bg1"/>
                            </a:solidFill>
                            <a:latin typeface="Cambria Math" panose="02040503050406030204" pitchFamily="18" charset="0"/>
                          </a:rPr>
                        </m:ctrlPr>
                      </m:fPr>
                      <m:num>
                        <m:r>
                          <a:rPr lang="en-GB" sz="3000" b="0" i="1" smtClean="0">
                            <a:solidFill>
                              <a:schemeClr val="bg1"/>
                            </a:solidFill>
                            <a:latin typeface="Cambria Math" panose="02040503050406030204" pitchFamily="18" charset="0"/>
                          </a:rPr>
                          <m:t>4</m:t>
                        </m:r>
                        <m:sSup>
                          <m:sSupPr>
                            <m:ctrlPr>
                              <a:rPr lang="en-GB" sz="3000" b="0" i="1" smtClean="0">
                                <a:solidFill>
                                  <a:schemeClr val="bg1"/>
                                </a:solidFill>
                                <a:latin typeface="Cambria Math" panose="02040503050406030204" pitchFamily="18" charset="0"/>
                              </a:rPr>
                            </m:ctrlPr>
                          </m:sSupPr>
                          <m:e>
                            <m:r>
                              <a:rPr lang="en-GB" sz="3000" b="0" i="1" smtClean="0">
                                <a:solidFill>
                                  <a:schemeClr val="bg1"/>
                                </a:solidFill>
                                <a:latin typeface="Cambria Math" panose="02040503050406030204" pitchFamily="18" charset="0"/>
                                <a:ea typeface="Cambria Math" panose="02040503050406030204" pitchFamily="18" charset="0"/>
                              </a:rPr>
                              <m:t>𝜋</m:t>
                            </m:r>
                          </m:e>
                          <m:sup>
                            <m:r>
                              <a:rPr lang="en-GB" sz="3000" b="0" i="1" smtClean="0">
                                <a:solidFill>
                                  <a:schemeClr val="bg1"/>
                                </a:solidFill>
                                <a:latin typeface="Cambria Math" panose="02040503050406030204" pitchFamily="18" charset="0"/>
                              </a:rPr>
                              <m:t>2</m:t>
                            </m:r>
                          </m:sup>
                        </m:sSup>
                      </m:num>
                      <m:den>
                        <m:r>
                          <a:rPr lang="en-GB" sz="3000" b="0" i="1" smtClean="0">
                            <a:solidFill>
                              <a:schemeClr val="bg1"/>
                            </a:solidFill>
                            <a:latin typeface="Cambria Math" panose="02040503050406030204" pitchFamily="18" charset="0"/>
                          </a:rPr>
                          <m:t>𝐺𝑀</m:t>
                        </m:r>
                      </m:den>
                    </m:f>
                    <m:sSup>
                      <m:sSupPr>
                        <m:ctrlPr>
                          <a:rPr lang="en-GB" sz="3000" b="0" i="1" smtClean="0">
                            <a:solidFill>
                              <a:schemeClr val="bg1"/>
                            </a:solidFill>
                            <a:latin typeface="Cambria Math" panose="02040503050406030204" pitchFamily="18" charset="0"/>
                          </a:rPr>
                        </m:ctrlPr>
                      </m:sSupPr>
                      <m:e>
                        <m:r>
                          <a:rPr lang="en-GB" sz="3000" b="0" i="1" smtClean="0">
                            <a:solidFill>
                              <a:schemeClr val="bg1"/>
                            </a:solidFill>
                            <a:latin typeface="Cambria Math" panose="02040503050406030204" pitchFamily="18" charset="0"/>
                          </a:rPr>
                          <m:t>𝑅</m:t>
                        </m:r>
                      </m:e>
                      <m:sup>
                        <m:r>
                          <a:rPr lang="en-GB" sz="3000" b="0" i="1" smtClean="0">
                            <a:solidFill>
                              <a:schemeClr val="bg1"/>
                            </a:solidFill>
                            <a:latin typeface="Cambria Math" panose="02040503050406030204" pitchFamily="18" charset="0"/>
                          </a:rPr>
                          <m:t>3</m:t>
                        </m:r>
                      </m:sup>
                    </m:sSup>
                  </m:oMath>
                </a14:m>
                <a:r>
                  <a:rPr lang="en-US" sz="3000" dirty="0">
                    <a:solidFill>
                      <a:schemeClr val="bg1"/>
                    </a:solidFill>
                  </a:rPr>
                  <a:t> </a:t>
                </a:r>
              </a:p>
            </p:txBody>
          </p:sp>
        </mc:Choice>
        <mc:Fallback>
          <p:sp>
            <p:nvSpPr>
              <p:cNvPr id="6" name="TextBox 5">
                <a:extLst>
                  <a:ext uri="{FF2B5EF4-FFF2-40B4-BE49-F238E27FC236}">
                    <a16:creationId xmlns:a16="http://schemas.microsoft.com/office/drawing/2014/main" id="{6B1A7F6D-8D49-0E40-0598-A3C268B8D645}"/>
                  </a:ext>
                </a:extLst>
              </p:cNvPr>
              <p:cNvSpPr txBox="1">
                <a:spLocks noRot="1" noChangeAspect="1" noMove="1" noResize="1" noEditPoints="1" noAdjustHandles="1" noChangeArrowheads="1" noChangeShapeType="1" noTextEdit="1"/>
              </p:cNvSpPr>
              <p:nvPr/>
            </p:nvSpPr>
            <p:spPr>
              <a:xfrm>
                <a:off x="3214851" y="2818059"/>
                <a:ext cx="2367456" cy="720775"/>
              </a:xfrm>
              <a:prstGeom prst="rect">
                <a:avLst/>
              </a:prstGeom>
              <a:blipFill>
                <a:blip r:embed="rId2"/>
                <a:stretch>
                  <a:fillRect l="-5319" b="-1206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8CC4D027-6160-8E15-58E7-870DCE34B599}"/>
                  </a:ext>
                </a:extLst>
              </p:cNvPr>
              <p:cNvSpPr txBox="1"/>
              <p:nvPr/>
            </p:nvSpPr>
            <p:spPr>
              <a:xfrm>
                <a:off x="628650" y="3987030"/>
                <a:ext cx="7886700" cy="674928"/>
              </a:xfrm>
              <a:prstGeom prst="rect">
                <a:avLst/>
              </a:prstGeom>
              <a:noFill/>
            </p:spPr>
            <p:txBody>
              <a:bodyPr wrap="square" rtlCol="0">
                <a:spAutoFit/>
              </a:bodyPr>
              <a:lstStyle/>
              <a:p>
                <a:r>
                  <a:rPr lang="en-US" dirty="0">
                    <a:solidFill>
                      <a:schemeClr val="bg1"/>
                    </a:solidFill>
                  </a:rPr>
                  <a:t>In this formula, if the time (T) is in units of years, stellar mass (M) is in units of solar masses, and orbital radius (R) is in units of astronomical units, then </a:t>
                </a:r>
                <a14:m>
                  <m:oMath xmlns:m="http://schemas.openxmlformats.org/officeDocument/2006/math">
                    <m:f>
                      <m:fPr>
                        <m:type m:val="skw"/>
                        <m:ctrlPr>
                          <a:rPr lang="en-US" i="1" smtClean="0">
                            <a:solidFill>
                              <a:schemeClr val="bg1"/>
                            </a:solidFill>
                            <a:latin typeface="Cambria Math" panose="02040503050406030204" pitchFamily="18" charset="0"/>
                          </a:rPr>
                        </m:ctrlPr>
                      </m:fPr>
                      <m:num>
                        <m:r>
                          <a:rPr lang="en-GB" b="0" i="1" smtClean="0">
                            <a:solidFill>
                              <a:schemeClr val="bg1"/>
                            </a:solidFill>
                            <a:latin typeface="Cambria Math" panose="02040503050406030204" pitchFamily="18" charset="0"/>
                          </a:rPr>
                          <m:t>4</m:t>
                        </m:r>
                        <m:sSup>
                          <m:sSupPr>
                            <m:ctrlPr>
                              <a:rPr lang="en-GB" b="0" i="1" smtClean="0">
                                <a:solidFill>
                                  <a:schemeClr val="bg1"/>
                                </a:solidFill>
                                <a:latin typeface="Cambria Math" panose="02040503050406030204" pitchFamily="18" charset="0"/>
                              </a:rPr>
                            </m:ctrlPr>
                          </m:sSupPr>
                          <m:e>
                            <m:r>
                              <a:rPr lang="en-GB" b="0" i="1" smtClean="0">
                                <a:solidFill>
                                  <a:schemeClr val="bg1"/>
                                </a:solidFill>
                                <a:latin typeface="Cambria Math" panose="02040503050406030204" pitchFamily="18" charset="0"/>
                                <a:ea typeface="Cambria Math" panose="02040503050406030204" pitchFamily="18" charset="0"/>
                              </a:rPr>
                              <m:t>𝜋</m:t>
                            </m:r>
                          </m:e>
                          <m:sup>
                            <m:r>
                              <a:rPr lang="en-GB" b="0" i="1" smtClean="0">
                                <a:solidFill>
                                  <a:schemeClr val="bg1"/>
                                </a:solidFill>
                                <a:latin typeface="Cambria Math" panose="02040503050406030204" pitchFamily="18" charset="0"/>
                              </a:rPr>
                              <m:t>2</m:t>
                            </m:r>
                          </m:sup>
                        </m:sSup>
                      </m:num>
                      <m:den>
                        <m:r>
                          <a:rPr lang="en-GB" b="0" i="1" smtClean="0">
                            <a:solidFill>
                              <a:schemeClr val="bg1"/>
                            </a:solidFill>
                            <a:latin typeface="Cambria Math" panose="02040503050406030204" pitchFamily="18" charset="0"/>
                          </a:rPr>
                          <m:t>𝐺</m:t>
                        </m:r>
                      </m:den>
                    </m:f>
                  </m:oMath>
                </a14:m>
                <a:r>
                  <a:rPr lang="en-US" dirty="0">
                    <a:solidFill>
                      <a:schemeClr val="bg1"/>
                    </a:solidFill>
                  </a:rPr>
                  <a:t> = 1.</a:t>
                </a:r>
              </a:p>
            </p:txBody>
          </p:sp>
        </mc:Choice>
        <mc:Fallback>
          <p:sp>
            <p:nvSpPr>
              <p:cNvPr id="7" name="TextBox 6">
                <a:extLst>
                  <a:ext uri="{FF2B5EF4-FFF2-40B4-BE49-F238E27FC236}">
                    <a16:creationId xmlns:a16="http://schemas.microsoft.com/office/drawing/2014/main" id="{8CC4D027-6160-8E15-58E7-870DCE34B599}"/>
                  </a:ext>
                </a:extLst>
              </p:cNvPr>
              <p:cNvSpPr txBox="1">
                <a:spLocks noRot="1" noChangeAspect="1" noMove="1" noResize="1" noEditPoints="1" noAdjustHandles="1" noChangeArrowheads="1" noChangeShapeType="1" noTextEdit="1"/>
              </p:cNvSpPr>
              <p:nvPr/>
            </p:nvSpPr>
            <p:spPr>
              <a:xfrm>
                <a:off x="628650" y="3987030"/>
                <a:ext cx="7886700" cy="674928"/>
              </a:xfrm>
              <a:prstGeom prst="rect">
                <a:avLst/>
              </a:prstGeom>
              <a:blipFill>
                <a:blip r:embed="rId3"/>
                <a:stretch>
                  <a:fillRect l="-643" t="-40000" r="-161" b="-118182"/>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C4C9EAA6-12A2-1230-32AF-C339AE0B9A78}"/>
              </a:ext>
            </a:extLst>
          </p:cNvPr>
          <p:cNvSpPr txBox="1"/>
          <p:nvPr/>
        </p:nvSpPr>
        <p:spPr>
          <a:xfrm>
            <a:off x="693682" y="4910360"/>
            <a:ext cx="1713187" cy="830997"/>
          </a:xfrm>
          <a:prstGeom prst="rect">
            <a:avLst/>
          </a:prstGeom>
          <a:solidFill>
            <a:srgbClr val="00ACD9"/>
          </a:solidFill>
          <a:ln w="25400">
            <a:solidFill>
              <a:schemeClr val="bg1"/>
            </a:solidFill>
          </a:ln>
        </p:spPr>
        <p:txBody>
          <a:bodyPr wrap="square" rtlCol="0">
            <a:spAutoFit/>
          </a:bodyPr>
          <a:lstStyle/>
          <a:p>
            <a:r>
              <a:rPr lang="en-US" sz="2400" b="1" dirty="0">
                <a:solidFill>
                  <a:schemeClr val="bg1"/>
                </a:solidFill>
              </a:rPr>
              <a:t>T: 3.7 days</a:t>
            </a:r>
          </a:p>
          <a:p>
            <a:r>
              <a:rPr lang="en-US" sz="2400" b="1" dirty="0">
                <a:solidFill>
                  <a:schemeClr val="bg1"/>
                </a:solidFill>
              </a:rPr>
              <a:t>M: 0.11 M</a:t>
            </a:r>
            <a:r>
              <a:rPr lang="en-US" sz="2400" b="1" baseline="-25000" dirty="0">
                <a:solidFill>
                  <a:schemeClr val="bg1"/>
                </a:solidFill>
              </a:rPr>
              <a:t>⦿</a:t>
            </a:r>
          </a:p>
        </p:txBody>
      </p:sp>
    </p:spTree>
    <p:extLst>
      <p:ext uri="{BB962C8B-B14F-4D97-AF65-F5344CB8AC3E}">
        <p14:creationId xmlns:p14="http://schemas.microsoft.com/office/powerpoint/2010/main" val="3110325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1203</TotalTime>
  <Words>167</Words>
  <Application>Microsoft Macintosh PowerPoint</Application>
  <PresentationFormat>On-screen Show (4:3)</PresentationFormat>
  <Paragraphs>17</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Cambria Math</vt:lpstr>
      <vt:lpstr>Office Theme</vt:lpstr>
      <vt:lpstr>ASTRONOMY IN THE NEWS</vt:lpstr>
      <vt:lpstr>Planet Formation</vt:lpstr>
      <vt:lpstr>Overweight Planet</vt:lpstr>
      <vt:lpstr>Confirm the orbital radius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in the News</dc:title>
  <dc:creator>Eden, David</dc:creator>
  <cp:lastModifiedBy>David Eden</cp:lastModifiedBy>
  <cp:revision>8</cp:revision>
  <dcterms:created xsi:type="dcterms:W3CDTF">2021-05-21T21:54:42Z</dcterms:created>
  <dcterms:modified xsi:type="dcterms:W3CDTF">2023-12-05T12:07:35Z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5f97757-4eb4-4717-9ad7-857a79ead847_Enabled">
    <vt:lpwstr>true</vt:lpwstr>
  </property>
  <property fmtid="{D5CDD505-2E9C-101B-9397-08002B2CF9AE}" pid="3" name="MSIP_Label_d5f97757-4eb4-4717-9ad7-857a79ead847_SetDate">
    <vt:lpwstr>2023-12-04T17:54:45Z</vt:lpwstr>
  </property>
  <property fmtid="{D5CDD505-2E9C-101B-9397-08002B2CF9AE}" pid="4" name="MSIP_Label_d5f97757-4eb4-4717-9ad7-857a79ead847_Method">
    <vt:lpwstr>Standard</vt:lpwstr>
  </property>
  <property fmtid="{D5CDD505-2E9C-101B-9397-08002B2CF9AE}" pid="5" name="MSIP_Label_d5f97757-4eb4-4717-9ad7-857a79ead847_Name">
    <vt:lpwstr>defa4170-0d19-0005-0004-bc88714345d2</vt:lpwstr>
  </property>
  <property fmtid="{D5CDD505-2E9C-101B-9397-08002B2CF9AE}" pid="6" name="MSIP_Label_d5f97757-4eb4-4717-9ad7-857a79ead847_SiteId">
    <vt:lpwstr>b2c6b808-870c-4e3b-848f-bec583255da0</vt:lpwstr>
  </property>
  <property fmtid="{D5CDD505-2E9C-101B-9397-08002B2CF9AE}" pid="7" name="MSIP_Label_d5f97757-4eb4-4717-9ad7-857a79ead847_ActionId">
    <vt:lpwstr>c923fe0d-3b59-44fe-a6d1-84ce960d3677</vt:lpwstr>
  </property>
  <property fmtid="{D5CDD505-2E9C-101B-9397-08002B2CF9AE}" pid="8" name="MSIP_Label_d5f97757-4eb4-4717-9ad7-857a79ead847_ContentBits">
    <vt:lpwstr>0</vt:lpwstr>
  </property>
</Properties>
</file>